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358" r:id="rId5"/>
    <p:sldId id="359" r:id="rId6"/>
    <p:sldId id="355" r:id="rId7"/>
    <p:sldId id="259" r:id="rId8"/>
    <p:sldId id="356" r:id="rId9"/>
    <p:sldId id="267" r:id="rId10"/>
    <p:sldId id="347" r:id="rId11"/>
    <p:sldId id="357" r:id="rId12"/>
    <p:sldId id="260" r:id="rId13"/>
    <p:sldId id="262" r:id="rId14"/>
    <p:sldId id="271" r:id="rId15"/>
    <p:sldId id="272" r:id="rId16"/>
    <p:sldId id="273" r:id="rId17"/>
    <p:sldId id="274" r:id="rId18"/>
    <p:sldId id="263" r:id="rId19"/>
    <p:sldId id="265" r:id="rId20"/>
    <p:sldId id="275" r:id="rId21"/>
    <p:sldId id="276" r:id="rId22"/>
    <p:sldId id="277" r:id="rId23"/>
    <p:sldId id="278" r:id="rId24"/>
    <p:sldId id="279" r:id="rId25"/>
    <p:sldId id="270" r:id="rId2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EFC4E-8F83-401D-8488-B02CCB994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F02E96-F291-4B1D-84B0-39903D6CE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670140-6958-456D-8E82-5C0F58430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0A73-ABCB-4B71-9533-DB941344B8A2}" type="datetimeFigureOut">
              <a:rPr lang="es-CL" smtClean="0"/>
              <a:t>25-11-2021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3033CA-8C96-4D3B-A541-C941B2550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1DCEC7-A3E7-4BD6-9FD7-851A60679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D1E-5C46-4586-9FAF-6B30821059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3128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AC1098-D553-4A85-9401-B995A1B56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2AA1391-0314-4BBA-8285-FDFF7AEB0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DAE594-C351-4089-B7AD-DEB3AB81E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0A73-ABCB-4B71-9533-DB941344B8A2}" type="datetimeFigureOut">
              <a:rPr lang="es-CL" smtClean="0"/>
              <a:t>25-11-2021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A0EC85-C138-4F71-8507-F341E7FB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835C4D-8700-4B5D-890D-BC2509B2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D1E-5C46-4586-9FAF-6B30821059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842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CB3088D-28A4-48BF-923B-9600D584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308A24-60A3-45BE-9E1B-92164983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29F9D-224E-4912-A317-33DB6E767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0A73-ABCB-4B71-9533-DB941344B8A2}" type="datetimeFigureOut">
              <a:rPr lang="es-CL" smtClean="0"/>
              <a:t>25-11-2021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A5FA27-6738-47DC-AC8E-F0534FC8A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128BD4-2BA1-4C8C-A739-E03198C7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D1E-5C46-4586-9FAF-6B30821059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5928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C24DE-F266-472A-BC25-262711FB6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ED973B-D0E9-432F-A7F2-59B717908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90458D-CECC-4C57-A541-E7E6CD25B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93104-C9E7-4112-9127-F1FCBC7F6A8D}" type="datetimeFigureOut">
              <a:rPr lang="es-CL" smtClean="0"/>
              <a:pPr/>
              <a:t>25-11-2021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42CA1A-AFC3-407B-A39F-B0ACE944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237F6B-EB3C-49E5-828C-4524A0E0C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07A7E-0D35-4B8F-9F72-392F68B0A3E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083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29BE8E-44D0-48A8-AAA5-94A83BD5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CC337A-DA30-4A09-ABE4-467442C55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F1E877-4C61-49B1-8FD5-406BD37D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93104-C9E7-4112-9127-F1FCBC7F6A8D}" type="datetimeFigureOut">
              <a:rPr lang="es-CL" smtClean="0"/>
              <a:pPr/>
              <a:t>25-11-2021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F9B0D0-0E96-42D4-83C5-6C51B87C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E74C1B-E098-45CE-B9E9-2CDECBD81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07A7E-0D35-4B8F-9F72-392F68B0A3E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1286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C0AB4-406B-48E3-B51B-E700AA23A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7EEDDC-7589-491B-B196-1E2A79359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73DF0F-DDB8-48AB-A7AA-91707BEAB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93104-C9E7-4112-9127-F1FCBC7F6A8D}" type="datetimeFigureOut">
              <a:rPr lang="es-CL" smtClean="0"/>
              <a:pPr/>
              <a:t>25-11-2021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70D7B2-D93F-402B-8EAF-07AAA6095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CC32DA-1123-4134-9408-1D9BD9AA4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07A7E-0D35-4B8F-9F72-392F68B0A3E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2436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E93E61-BAC8-4567-BA0C-7A02F210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03D117-5FA1-4756-A4C2-AA0E48F1B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A5CCA82-FFA6-49A0-A33D-8F4F34FCB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827F0-1189-414D-9036-8ED01B65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93104-C9E7-4112-9127-F1FCBC7F6A8D}" type="datetimeFigureOut">
              <a:rPr lang="es-CL" smtClean="0"/>
              <a:pPr/>
              <a:t>25-11-2021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D78C3F-A49C-4F30-BFA9-05CECC25B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0233CC-BCFC-4DB7-88CC-F34D51A5A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07A7E-0D35-4B8F-9F72-392F68B0A3E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9350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58EC4-5DC2-40D2-8506-299CEBA6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C672FC-87D2-4FC7-8094-6E8516E6E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43F9B8B-F603-461F-AB26-BE6C2C6DD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4B7972C-1E09-44DA-96CB-BA01D390F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FC7162B-DAD7-44D8-A34A-14D58F6407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B788C95-DF9F-44B9-A2D2-7CB33A536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93104-C9E7-4112-9127-F1FCBC7F6A8D}" type="datetimeFigureOut">
              <a:rPr lang="es-CL" smtClean="0"/>
              <a:pPr/>
              <a:t>25-11-2021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9870707-F40D-4F0C-A2FA-95C8785DD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7632FB6-2645-40E0-B342-9D083346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07A7E-0D35-4B8F-9F72-392F68B0A3E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26623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C695FC-131D-4A83-87A6-40B9A29C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EA86BAF-EACF-427C-9E6A-FC1F6D686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93104-C9E7-4112-9127-F1FCBC7F6A8D}" type="datetimeFigureOut">
              <a:rPr lang="es-CL" smtClean="0"/>
              <a:pPr/>
              <a:t>25-11-2021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A9B89DF-CFEA-435C-9D1E-7FFEEC53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00D7B07-E9A3-4FBD-B6E9-508437936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07A7E-0D35-4B8F-9F72-392F68B0A3E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4961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39F42B3-E259-47C9-8405-5C4D7F24D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93104-C9E7-4112-9127-F1FCBC7F6A8D}" type="datetimeFigureOut">
              <a:rPr lang="es-CL" smtClean="0"/>
              <a:pPr/>
              <a:t>25-11-2021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C8EB295-D22A-492B-A6DF-69F2431B5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778D925-B92E-421C-9D8F-D19AF5C7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07A7E-0D35-4B8F-9F72-392F68B0A3E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7507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F15825-1F24-468B-B2B0-759033423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5829E3-87E7-4B7C-B6A9-3885B4A60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5DFF8C-7090-41BD-886C-527EC1B94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35ACFD-B389-4191-8016-B714F462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93104-C9E7-4112-9127-F1FCBC7F6A8D}" type="datetimeFigureOut">
              <a:rPr lang="es-CL" smtClean="0"/>
              <a:pPr/>
              <a:t>25-11-2021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844D4F-4ECA-4194-91EF-2864B7F0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6C5D0DB-8C5D-403F-88B6-BF93CB5A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07A7E-0D35-4B8F-9F72-392F68B0A3E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541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B3B882-E735-41D7-8535-F5851CAAC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89A6C6-22EB-4968-9FC8-97255B07B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83CAC9-5DA5-4DF7-9C3F-154D6A7D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0A73-ABCB-4B71-9533-DB941344B8A2}" type="datetimeFigureOut">
              <a:rPr lang="es-CL" smtClean="0"/>
              <a:t>25-11-2021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ACA49C-3F81-43C3-A591-60BAC9C0D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241C75-6925-4A43-825D-DA5195844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D1E-5C46-4586-9FAF-6B30821059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8677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21B9DB-B03E-4223-A3F9-9C1AFD561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2597E37-C8FD-4764-850D-61A0F0502D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C1A3FB-E5B1-4A56-9981-2A07E7590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40607D-B766-4DFC-A804-96D961AEC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93104-C9E7-4112-9127-F1FCBC7F6A8D}" type="datetimeFigureOut">
              <a:rPr lang="es-CL" smtClean="0"/>
              <a:pPr/>
              <a:t>25-11-2021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956B68-06AB-409F-8D1B-C905C00C6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FAA689-417B-46C5-96FA-7520B9AD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07A7E-0D35-4B8F-9F72-392F68B0A3E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1768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09302D-039E-4FCE-A207-38387D5CD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42D54F-D355-4551-B894-8956FFBFC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69832E-FD80-48F5-9B51-5C334FA3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93104-C9E7-4112-9127-F1FCBC7F6A8D}" type="datetimeFigureOut">
              <a:rPr lang="es-CL" smtClean="0"/>
              <a:pPr/>
              <a:t>25-11-2021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5FF4E7-A6FE-4F72-A168-E5E13661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0C181D-DA21-4317-9BD1-5EEE4DE25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07A7E-0D35-4B8F-9F72-392F68B0A3E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9833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04D02D7-F70C-4C6F-8815-3C936F708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369296-7A3D-48FC-BAA7-D49515DEF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3BF46A-2FA4-4D2C-87B2-45E6C617F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93104-C9E7-4112-9127-F1FCBC7F6A8D}" type="datetimeFigureOut">
              <a:rPr lang="es-CL" smtClean="0"/>
              <a:pPr/>
              <a:t>25-11-2021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5E7629-3521-412C-8475-01E7FD40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21825F-E8B7-4700-B856-F0A56BB8B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07A7E-0D35-4B8F-9F72-392F68B0A3E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07506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04680B-3F5C-4F0F-8102-2D3BFDE1B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3BEB2E-2F16-4109-B6D9-FA6ABB567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8966E7-E965-4943-8FA0-E51B3750B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0A73-ABCB-4B71-9533-DB941344B8A2}" type="datetimeFigureOut">
              <a:rPr lang="es-CL" smtClean="0"/>
              <a:t>25-11-2021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314C2A-FA66-4A5A-A605-C69B4FE9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F998D-6E28-4A76-8E48-6A69ED10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D1E-5C46-4586-9FAF-6B30821059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530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0614DA-309D-4249-BCE6-5D219466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6A2876-BE0F-49F7-82CD-641EDCBB5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F6054C-B43A-40F9-A16E-8CFB82FDC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96F7AF-E87D-453F-98B8-AED669A3A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0A73-ABCB-4B71-9533-DB941344B8A2}" type="datetimeFigureOut">
              <a:rPr lang="es-CL" smtClean="0"/>
              <a:t>25-11-2021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6ADB96-4287-482E-8B86-133157C28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305EC1-AAF9-410C-A6DD-6AF966E9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D1E-5C46-4586-9FAF-6B30821059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3847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7E08B9-0554-4C59-9D19-EF85224B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559427-1B48-4976-B759-5792DB6FB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488F086-5582-4A45-8F1B-CA7342FDE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9B81B4-2BF2-4108-8BB1-71F7713530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6807668-6A6A-4741-A525-5D790192A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672142B-A1D7-4307-BA9D-A205BADA1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0A73-ABCB-4B71-9533-DB941344B8A2}" type="datetimeFigureOut">
              <a:rPr lang="es-CL" smtClean="0"/>
              <a:t>25-11-2021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F512ECF-0261-4972-8CEB-0A56DFBE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C91DEBD-AD6E-4E23-8E48-303BB720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D1E-5C46-4586-9FAF-6B30821059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628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592C3-37A2-46D1-9429-18A042A52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884F9E3-CE4E-4D2F-8191-561CD9AC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0A73-ABCB-4B71-9533-DB941344B8A2}" type="datetimeFigureOut">
              <a:rPr lang="es-CL" smtClean="0"/>
              <a:t>25-11-2021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752A27D-A464-4D51-8380-2BF59BD7B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F76F17-217B-43BD-8AF6-424EF6F0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D1E-5C46-4586-9FAF-6B30821059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3721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FF9ABFA-49C0-4DC2-B1A4-6DCFEE5BB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0A73-ABCB-4B71-9533-DB941344B8A2}" type="datetimeFigureOut">
              <a:rPr lang="es-CL" smtClean="0"/>
              <a:t>25-11-2021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9453B01-D44A-482A-A4E7-6A1DB2AB3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012273D-6E8C-4A96-9BC6-E2AE2A2F5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D1E-5C46-4586-9FAF-6B30821059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7074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7CC33-5AB9-4E0D-9299-20B5CC7EC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66588E-B063-472D-99E6-625243FB5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483E32-E2CA-4C76-8BD8-37A7BD0C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B3B16B-6D25-4BA6-AA9F-4254CA3DD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0A73-ABCB-4B71-9533-DB941344B8A2}" type="datetimeFigureOut">
              <a:rPr lang="es-CL" smtClean="0"/>
              <a:t>25-11-2021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21F6DB-B8A6-47BA-B555-434B088CC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CC757D-5C52-4DF0-88C5-7A954157D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D1E-5C46-4586-9FAF-6B30821059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6122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4A4BC7-D392-4FFE-9DBB-81AD1C2E5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7660D3C-FADE-493B-BA20-A379B3F48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E5E9DB-0AC7-4D93-91B7-305ED9DF3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0F29F8-3554-454A-B45C-211895282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0A73-ABCB-4B71-9533-DB941344B8A2}" type="datetimeFigureOut">
              <a:rPr lang="es-CL" smtClean="0"/>
              <a:t>25-11-2021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355AD7C-FE21-41ED-B1CF-18978BFF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E2E46C-B962-4D35-8E0B-EA92EC404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8D1E-5C46-4586-9FAF-6B30821059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091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9DC831D-F226-4465-81C2-3739DF723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0E41C8-B322-41B5-AA32-22B5656D4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B49A37-EC16-4BAD-A735-92A7EC6EE3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20A73-ABCB-4B71-9533-DB941344B8A2}" type="datetimeFigureOut">
              <a:rPr lang="es-CL" smtClean="0"/>
              <a:t>25-11-2021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4B3D36-BE18-4DC4-94DC-288A7F03E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37BC06-E6BA-4681-84C9-104E36642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D8D1E-5C46-4586-9FAF-6B30821059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596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7CF272A-8A73-4C72-A214-43A94439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FE9FF5-5D62-415C-85B3-1F479974C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212536-D851-45B7-B3A7-2D40BECB9F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93104-C9E7-4112-9127-F1FCBC7F6A8D}" type="datetimeFigureOut">
              <a:rPr lang="es-CL" smtClean="0"/>
              <a:pPr/>
              <a:t>25-11-2021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9DE165-4319-46DD-84A0-8607D523A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BBB1FD-A656-45EA-8A1B-54F7CE8CA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07A7E-0D35-4B8F-9F72-392F68B0A3E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726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.jp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83102D3-78FD-4EF4-B982-BC7E2E6651F4}"/>
              </a:ext>
            </a:extLst>
          </p:cNvPr>
          <p:cNvSpPr txBox="1"/>
          <p:nvPr/>
        </p:nvSpPr>
        <p:spPr>
          <a:xfrm>
            <a:off x="946341" y="1957178"/>
            <a:ext cx="10878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9600" b="1" dirty="0">
                <a:ln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HelloCartoon" panose="02000603000000000000" pitchFamily="2" charset="0"/>
                <a:ea typeface="HelloCartoon" panose="02000603000000000000" pitchFamily="2" charset="0"/>
              </a:rPr>
              <a:t>La noticia y sus partes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D83DE16-F32C-4F96-A364-2ECF82660D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87" y="495533"/>
            <a:ext cx="2496525" cy="15514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D7F0EA5-184D-4449-86A0-018906F2E10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3" y="3042266"/>
            <a:ext cx="1933639" cy="3423545"/>
          </a:xfrm>
          <a:prstGeom prst="rect">
            <a:avLst/>
          </a:prstGeom>
        </p:spPr>
      </p:pic>
      <p:pic>
        <p:nvPicPr>
          <p:cNvPr id="14" name="Imagen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D8E90FB-BFF6-426C-A905-00F90DDE86C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335" y="5677593"/>
            <a:ext cx="1345798" cy="109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7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echa: pentágono 4">
            <a:extLst>
              <a:ext uri="{FF2B5EF4-FFF2-40B4-BE49-F238E27FC236}">
                <a16:creationId xmlns:a16="http://schemas.microsoft.com/office/drawing/2014/main" id="{0F43DF12-F321-4A31-8F27-DEEE574B2428}"/>
              </a:ext>
            </a:extLst>
          </p:cNvPr>
          <p:cNvSpPr/>
          <p:nvPr/>
        </p:nvSpPr>
        <p:spPr>
          <a:xfrm>
            <a:off x="147780" y="187710"/>
            <a:ext cx="9337965" cy="591246"/>
          </a:xfrm>
          <a:prstGeom prst="homePlate">
            <a:avLst/>
          </a:prstGeom>
          <a:solidFill>
            <a:srgbClr val="FF66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3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 preguntas del </a:t>
            </a:r>
            <a:r>
              <a:rPr kumimoji="0" lang="es-CL" altLang="es-CL" sz="3600" b="1" i="0" u="sng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</a:t>
            </a:r>
            <a:endParaRPr kumimoji="0" lang="es-CL" sz="3600" b="1" i="0" u="sng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4" name="Picture 4" descr="Vector Premium | Banner de cómic de dibujos animados. boom de burbujas de  discurso">
            <a:extLst>
              <a:ext uri="{FF2B5EF4-FFF2-40B4-BE49-F238E27FC236}">
                <a16:creationId xmlns:a16="http://schemas.microsoft.com/office/drawing/2014/main" id="{796ADBBF-67C2-4C96-856C-B8F102E0D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825" y="791439"/>
            <a:ext cx="3865532" cy="321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anner de cómic amarillo-azul de dibujos animados. boom de burbujas de  discurso | Vector Premium">
            <a:extLst>
              <a:ext uri="{FF2B5EF4-FFF2-40B4-BE49-F238E27FC236}">
                <a16:creationId xmlns:a16="http://schemas.microsoft.com/office/drawing/2014/main" id="{F9C5B14F-039A-477F-80BA-93EDC126D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4" y="3468681"/>
            <a:ext cx="4392891" cy="33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ector Premium | Banner cómico de coloridos dibujos animados">
            <a:extLst>
              <a:ext uri="{FF2B5EF4-FFF2-40B4-BE49-F238E27FC236}">
                <a16:creationId xmlns:a16="http://schemas.microsoft.com/office/drawing/2014/main" id="{C196C02C-1C29-485B-B00D-AB0BF5231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" y="973794"/>
            <a:ext cx="3280528" cy="273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Vector Premium | Fondo colorido comics cartel de dibujos animados en estilo  pop art con burbujas de discurso azul">
            <a:extLst>
              <a:ext uri="{FF2B5EF4-FFF2-40B4-BE49-F238E27FC236}">
                <a16:creationId xmlns:a16="http://schemas.microsoft.com/office/drawing/2014/main" id="{553D19D9-78DA-4D69-B521-BF6DD2012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90" y="737337"/>
            <a:ext cx="3541629" cy="294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Vector Premium | Bocadillo de diálogo de cómics coloridos con efectos de  sonido.">
            <a:extLst>
              <a:ext uri="{FF2B5EF4-FFF2-40B4-BE49-F238E27FC236}">
                <a16:creationId xmlns:a16="http://schemas.microsoft.com/office/drawing/2014/main" id="{847DDB43-C7E7-499D-B4E4-D2FB2213D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564" y="3468682"/>
            <a:ext cx="4138192" cy="295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AE00F8D-5331-425B-9683-D01C117C0190}"/>
              </a:ext>
            </a:extLst>
          </p:cNvPr>
          <p:cNvSpPr txBox="1"/>
          <p:nvPr/>
        </p:nvSpPr>
        <p:spPr>
          <a:xfrm>
            <a:off x="579083" y="1781704"/>
            <a:ext cx="2137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kumimoji="0" lang="es-CL" sz="2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</a:t>
            </a:r>
            <a:r>
              <a:rPr kumimoji="0" lang="es-CL" sz="2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CL" sz="2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pasó</a:t>
            </a:r>
            <a:r>
              <a:rPr kumimoji="0" lang="es-CL" sz="2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Contenido de la NOTICIA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78E7418-9BDB-4208-9BA1-E03137F466B0}"/>
              </a:ext>
            </a:extLst>
          </p:cNvPr>
          <p:cNvSpPr txBox="1"/>
          <p:nvPr/>
        </p:nvSpPr>
        <p:spPr>
          <a:xfrm>
            <a:off x="6981208" y="1490010"/>
            <a:ext cx="222159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¿Cuándo sucedió?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Hincapié al tiempo.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15363D6-6B2D-4D61-97D9-F65DD074A84A}"/>
              </a:ext>
            </a:extLst>
          </p:cNvPr>
          <p:cNvSpPr txBox="1"/>
          <p:nvPr/>
        </p:nvSpPr>
        <p:spPr>
          <a:xfrm>
            <a:off x="3920998" y="1598502"/>
            <a:ext cx="213708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¿Dónde Ocurrió?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refiere al lugar del hecho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6D2258D-C870-4103-A7E3-9EE3FFFB9290}"/>
              </a:ext>
            </a:extLst>
          </p:cNvPr>
          <p:cNvSpPr txBox="1"/>
          <p:nvPr/>
        </p:nvSpPr>
        <p:spPr>
          <a:xfrm>
            <a:off x="5899925" y="4189636"/>
            <a:ext cx="240611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¿Cómo sucedió?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Razones de lo sucedido.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58CB2FC-28F1-4D71-89A1-4CB6FF5FDD3B}"/>
              </a:ext>
            </a:extLst>
          </p:cNvPr>
          <p:cNvSpPr txBox="1"/>
          <p:nvPr/>
        </p:nvSpPr>
        <p:spPr>
          <a:xfrm>
            <a:off x="1720501" y="4397516"/>
            <a:ext cx="240611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¿Quiénes participaron?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Protagonistas de la noticia.</a:t>
            </a:r>
          </a:p>
        </p:txBody>
      </p:sp>
      <p:pic>
        <p:nvPicPr>
          <p:cNvPr id="15" name="Picture 4" descr="Vector Premium | Banner de cómic de dibujos animados. boom de burbujas de  discurso">
            <a:extLst>
              <a:ext uri="{FF2B5EF4-FFF2-40B4-BE49-F238E27FC236}">
                <a16:creationId xmlns:a16="http://schemas.microsoft.com/office/drawing/2014/main" id="{AD2EA082-B9FC-4FDE-BC38-52B8B00B2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149" y="2131411"/>
            <a:ext cx="3865532" cy="321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449479C1-EEF4-45DB-8BDB-3F47AE960D0B}"/>
              </a:ext>
            </a:extLst>
          </p:cNvPr>
          <p:cNvSpPr txBox="1"/>
          <p:nvPr/>
        </p:nvSpPr>
        <p:spPr>
          <a:xfrm>
            <a:off x="9180100" y="3047494"/>
            <a:ext cx="23886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¿Por que ocurrió?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Razones de lo sucedido.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5BE897-D856-4291-AFF8-76B19393A364}"/>
              </a:ext>
            </a:extLst>
          </p:cNvPr>
          <p:cNvSpPr txBox="1"/>
          <p:nvPr/>
        </p:nvSpPr>
        <p:spPr>
          <a:xfrm>
            <a:off x="262384" y="1246635"/>
            <a:ext cx="1151433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600" dirty="0">
                <a:ln w="28575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Janda Closer To Free" panose="02000503000000020003" pitchFamily="2" charset="0"/>
              </a:rPr>
              <a:t>Ahora juguemos</a:t>
            </a:r>
          </a:p>
        </p:txBody>
      </p:sp>
      <p:pic>
        <p:nvPicPr>
          <p:cNvPr id="9" name="Imagen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7217FA-EB8C-4889-91F9-BED175AA8D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80" y="5638799"/>
            <a:ext cx="1424291" cy="11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jemplo De Una Noticia Para Niños De Primaria - Compartir Ejemplos |  Portadores de texto, Noticias de periodicos, Practicas del lenguaje">
            <a:extLst>
              <a:ext uri="{FF2B5EF4-FFF2-40B4-BE49-F238E27FC236}">
                <a16:creationId xmlns:a16="http://schemas.microsoft.com/office/drawing/2014/main" id="{03FCBBFE-68EB-4D55-BAAF-3E6B5DC3B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15146" r="11959" b="7572"/>
          <a:stretch/>
        </p:blipFill>
        <p:spPr bwMode="auto">
          <a:xfrm>
            <a:off x="304483" y="772356"/>
            <a:ext cx="4784926" cy="60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7C7F2FFA-6CAB-4A56-8397-951E79758248}"/>
              </a:ext>
            </a:extLst>
          </p:cNvPr>
          <p:cNvSpPr/>
          <p:nvPr/>
        </p:nvSpPr>
        <p:spPr>
          <a:xfrm>
            <a:off x="5326602" y="958788"/>
            <a:ext cx="6560914" cy="994299"/>
          </a:xfrm>
          <a:prstGeom prst="round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srgbClr val="C00000"/>
                </a:solidFill>
                <a:latin typeface="Janda Closer To Free" panose="02000503000000020003" pitchFamily="2" charset="0"/>
              </a:rPr>
              <a:t>¿A qué parte de la noticia corresponde la parte destacada?</a:t>
            </a: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B8A996A5-C121-4419-BDB2-50F210331EE0}"/>
              </a:ext>
            </a:extLst>
          </p:cNvPr>
          <p:cNvSpPr/>
          <p:nvPr/>
        </p:nvSpPr>
        <p:spPr>
          <a:xfrm>
            <a:off x="5326602" y="2246048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FECHA</a:t>
            </a: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030B9CBA-4A94-4269-AEE7-9C5F0FEB8734}"/>
              </a:ext>
            </a:extLst>
          </p:cNvPr>
          <p:cNvSpPr/>
          <p:nvPr/>
        </p:nvSpPr>
        <p:spPr>
          <a:xfrm>
            <a:off x="8798086" y="2246049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EPÍGRAFE</a:t>
            </a: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0A116A73-AD3B-496A-94E5-D7822C3C77A6}"/>
              </a:ext>
            </a:extLst>
          </p:cNvPr>
          <p:cNvSpPr/>
          <p:nvPr/>
        </p:nvSpPr>
        <p:spPr>
          <a:xfrm>
            <a:off x="5326602" y="3394224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TITULAR</a:t>
            </a: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62C2C7D5-9846-4CF2-B222-0A4102A75991}"/>
              </a:ext>
            </a:extLst>
          </p:cNvPr>
          <p:cNvSpPr/>
          <p:nvPr/>
        </p:nvSpPr>
        <p:spPr>
          <a:xfrm>
            <a:off x="8798086" y="3394225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BAJADA</a:t>
            </a: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C327FDF9-BE52-4C1D-8804-B78FB468044F}"/>
              </a:ext>
            </a:extLst>
          </p:cNvPr>
          <p:cNvSpPr/>
          <p:nvPr/>
        </p:nvSpPr>
        <p:spPr>
          <a:xfrm>
            <a:off x="5326602" y="4542400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CUERPO</a:t>
            </a: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F7C3BE8F-E27D-4343-8C4F-2C623261664B}"/>
              </a:ext>
            </a:extLst>
          </p:cNvPr>
          <p:cNvSpPr/>
          <p:nvPr/>
        </p:nvSpPr>
        <p:spPr>
          <a:xfrm>
            <a:off x="8798086" y="4542401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IMAGEN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562B4F-9782-4948-A42E-01E12EB9ACA7}"/>
              </a:ext>
            </a:extLst>
          </p:cNvPr>
          <p:cNvSpPr txBox="1"/>
          <p:nvPr/>
        </p:nvSpPr>
        <p:spPr>
          <a:xfrm>
            <a:off x="4906196" y="5690219"/>
            <a:ext cx="5913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7200" dirty="0">
                <a:ln>
                  <a:solidFill>
                    <a:sysClr val="windowText" lastClr="000000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Brighly Crush" panose="02000500000000000000" pitchFamily="50" charset="0"/>
              </a:rPr>
              <a:t>¡¡¡MUY BIEN!!!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3C5C588-48BC-4F19-9AAA-37450895AE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664" y="5057156"/>
            <a:ext cx="722395" cy="58324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31F54FC-44B2-49D5-89C3-82B134B485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55" y="2734044"/>
            <a:ext cx="583242" cy="58324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DD17AF5-78DB-480C-856F-0279FCE9E78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55" y="3920689"/>
            <a:ext cx="583242" cy="58324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CA6E39F-CBFB-4240-AE2C-BBE5764319B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43" y="2722196"/>
            <a:ext cx="583242" cy="58324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1066195-9BFD-44EC-B623-860BBD931A1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43" y="3920689"/>
            <a:ext cx="583242" cy="58324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9DE85B6-5E7F-4BBC-AD0C-B6073B21D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43" y="5102062"/>
            <a:ext cx="583242" cy="583242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0C6C1963-14B1-4137-81B8-4048394B4344}"/>
              </a:ext>
            </a:extLst>
          </p:cNvPr>
          <p:cNvSpPr/>
          <p:nvPr/>
        </p:nvSpPr>
        <p:spPr>
          <a:xfrm>
            <a:off x="484494" y="4019270"/>
            <a:ext cx="4421702" cy="263553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4" name="Imagen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A110387-8B81-424A-8B5F-262DBC955D6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797" y="5668156"/>
            <a:ext cx="1424291" cy="11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1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jemplo De Una Noticia Para Niños De Primaria - Compartir Ejemplos |  Portadores de texto, Noticias de periodicos, Practicas del lenguaje">
            <a:extLst>
              <a:ext uri="{FF2B5EF4-FFF2-40B4-BE49-F238E27FC236}">
                <a16:creationId xmlns:a16="http://schemas.microsoft.com/office/drawing/2014/main" id="{03FCBBFE-68EB-4D55-BAAF-3E6B5DC3B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15146" r="11959" b="7572"/>
          <a:stretch/>
        </p:blipFill>
        <p:spPr bwMode="auto">
          <a:xfrm>
            <a:off x="304483" y="772356"/>
            <a:ext cx="4784926" cy="60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7C7F2FFA-6CAB-4A56-8397-951E79758248}"/>
              </a:ext>
            </a:extLst>
          </p:cNvPr>
          <p:cNvSpPr/>
          <p:nvPr/>
        </p:nvSpPr>
        <p:spPr>
          <a:xfrm>
            <a:off x="5326602" y="958788"/>
            <a:ext cx="6560914" cy="994299"/>
          </a:xfrm>
          <a:prstGeom prst="round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srgbClr val="C00000"/>
                </a:solidFill>
                <a:latin typeface="Janda Closer To Free" panose="02000503000000020003" pitchFamily="2" charset="0"/>
              </a:rPr>
              <a:t>¿A qué parte de la noticia corresponde la parte destacada?</a:t>
            </a: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B8A996A5-C121-4419-BDB2-50F210331EE0}"/>
              </a:ext>
            </a:extLst>
          </p:cNvPr>
          <p:cNvSpPr/>
          <p:nvPr/>
        </p:nvSpPr>
        <p:spPr>
          <a:xfrm>
            <a:off x="5326602" y="2246048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FECHA</a:t>
            </a: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030B9CBA-4A94-4269-AEE7-9C5F0FEB8734}"/>
              </a:ext>
            </a:extLst>
          </p:cNvPr>
          <p:cNvSpPr/>
          <p:nvPr/>
        </p:nvSpPr>
        <p:spPr>
          <a:xfrm>
            <a:off x="8798086" y="2246049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EPÍGRAFE</a:t>
            </a: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0A116A73-AD3B-496A-94E5-D7822C3C77A6}"/>
              </a:ext>
            </a:extLst>
          </p:cNvPr>
          <p:cNvSpPr/>
          <p:nvPr/>
        </p:nvSpPr>
        <p:spPr>
          <a:xfrm>
            <a:off x="5326602" y="3394224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TITULAR</a:t>
            </a: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62C2C7D5-9846-4CF2-B222-0A4102A75991}"/>
              </a:ext>
            </a:extLst>
          </p:cNvPr>
          <p:cNvSpPr/>
          <p:nvPr/>
        </p:nvSpPr>
        <p:spPr>
          <a:xfrm>
            <a:off x="8798086" y="3394225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BAJADA</a:t>
            </a: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C327FDF9-BE52-4C1D-8804-B78FB468044F}"/>
              </a:ext>
            </a:extLst>
          </p:cNvPr>
          <p:cNvSpPr/>
          <p:nvPr/>
        </p:nvSpPr>
        <p:spPr>
          <a:xfrm>
            <a:off x="5326602" y="4542400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CUERPO</a:t>
            </a: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F7C3BE8F-E27D-4343-8C4F-2C623261664B}"/>
              </a:ext>
            </a:extLst>
          </p:cNvPr>
          <p:cNvSpPr/>
          <p:nvPr/>
        </p:nvSpPr>
        <p:spPr>
          <a:xfrm>
            <a:off x="8798086" y="4542401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IMAGEN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3C5C588-48BC-4F19-9AAA-37450895AE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63" y="3892615"/>
            <a:ext cx="722395" cy="58324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31F54FC-44B2-49D5-89C3-82B134B485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55" y="2734044"/>
            <a:ext cx="583242" cy="58324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DD17AF5-78DB-480C-856F-0279FCE9E78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43" y="2743197"/>
            <a:ext cx="583242" cy="58324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CA6E39F-CBFB-4240-AE2C-BBE5764319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55" y="5102062"/>
            <a:ext cx="583242" cy="58324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1066195-9BFD-44EC-B623-860BBD931A1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43" y="3920689"/>
            <a:ext cx="583242" cy="58324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9DE85B6-5E7F-4BBC-AD0C-B6073B21D16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43" y="5102062"/>
            <a:ext cx="583242" cy="583242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A058EE83-E601-43F5-9FD8-49EA4C78892C}"/>
              </a:ext>
            </a:extLst>
          </p:cNvPr>
          <p:cNvSpPr/>
          <p:nvPr/>
        </p:nvSpPr>
        <p:spPr>
          <a:xfrm>
            <a:off x="845468" y="1404393"/>
            <a:ext cx="3777332" cy="38608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1463D67-8BD5-4BD0-B5A4-BD6B39274434}"/>
              </a:ext>
            </a:extLst>
          </p:cNvPr>
          <p:cNvSpPr txBox="1"/>
          <p:nvPr/>
        </p:nvSpPr>
        <p:spPr>
          <a:xfrm>
            <a:off x="4906196" y="5690219"/>
            <a:ext cx="5913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7200" dirty="0">
                <a:ln>
                  <a:solidFill>
                    <a:sysClr val="windowText" lastClr="000000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Brighly Crush" panose="02000500000000000000" pitchFamily="50" charset="0"/>
              </a:rPr>
              <a:t>¡¡¡MUY BIEN!!!</a:t>
            </a:r>
          </a:p>
        </p:txBody>
      </p:sp>
      <p:pic>
        <p:nvPicPr>
          <p:cNvPr id="26" name="Imagen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27C8396-91B4-4BA7-899C-F47D8EBE9E9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797" y="5668156"/>
            <a:ext cx="1424291" cy="11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5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jemplo De Una Noticia Para Niños De Primaria - Compartir Ejemplos |  Portadores de texto, Noticias de periodicos, Practicas del lenguaje">
            <a:extLst>
              <a:ext uri="{FF2B5EF4-FFF2-40B4-BE49-F238E27FC236}">
                <a16:creationId xmlns:a16="http://schemas.microsoft.com/office/drawing/2014/main" id="{03FCBBFE-68EB-4D55-BAAF-3E6B5DC3B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15146" r="11959" b="7572"/>
          <a:stretch/>
        </p:blipFill>
        <p:spPr bwMode="auto">
          <a:xfrm>
            <a:off x="304483" y="772356"/>
            <a:ext cx="4784926" cy="60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7C7F2FFA-6CAB-4A56-8397-951E79758248}"/>
              </a:ext>
            </a:extLst>
          </p:cNvPr>
          <p:cNvSpPr/>
          <p:nvPr/>
        </p:nvSpPr>
        <p:spPr>
          <a:xfrm>
            <a:off x="5326602" y="958788"/>
            <a:ext cx="6560914" cy="994299"/>
          </a:xfrm>
          <a:prstGeom prst="round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srgbClr val="C00000"/>
                </a:solidFill>
                <a:latin typeface="Janda Closer To Free" panose="02000503000000020003" pitchFamily="2" charset="0"/>
              </a:rPr>
              <a:t>¿A qué parte de la noticia corresponde la parte destacada?</a:t>
            </a: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B8A996A5-C121-4419-BDB2-50F210331EE0}"/>
              </a:ext>
            </a:extLst>
          </p:cNvPr>
          <p:cNvSpPr/>
          <p:nvPr/>
        </p:nvSpPr>
        <p:spPr>
          <a:xfrm>
            <a:off x="5326602" y="2246048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FECHA</a:t>
            </a: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030B9CBA-4A94-4269-AEE7-9C5F0FEB8734}"/>
              </a:ext>
            </a:extLst>
          </p:cNvPr>
          <p:cNvSpPr/>
          <p:nvPr/>
        </p:nvSpPr>
        <p:spPr>
          <a:xfrm>
            <a:off x="8798086" y="2246049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EPÍGRAFE</a:t>
            </a: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0A116A73-AD3B-496A-94E5-D7822C3C77A6}"/>
              </a:ext>
            </a:extLst>
          </p:cNvPr>
          <p:cNvSpPr/>
          <p:nvPr/>
        </p:nvSpPr>
        <p:spPr>
          <a:xfrm>
            <a:off x="5326602" y="3394224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TITULAR</a:t>
            </a: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62C2C7D5-9846-4CF2-B222-0A4102A75991}"/>
              </a:ext>
            </a:extLst>
          </p:cNvPr>
          <p:cNvSpPr/>
          <p:nvPr/>
        </p:nvSpPr>
        <p:spPr>
          <a:xfrm>
            <a:off x="8798086" y="3394225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BAJADA</a:t>
            </a: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C327FDF9-BE52-4C1D-8804-B78FB468044F}"/>
              </a:ext>
            </a:extLst>
          </p:cNvPr>
          <p:cNvSpPr/>
          <p:nvPr/>
        </p:nvSpPr>
        <p:spPr>
          <a:xfrm>
            <a:off x="5326602" y="4542400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CUERPO</a:t>
            </a: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F7C3BE8F-E27D-4343-8C4F-2C623261664B}"/>
              </a:ext>
            </a:extLst>
          </p:cNvPr>
          <p:cNvSpPr/>
          <p:nvPr/>
        </p:nvSpPr>
        <p:spPr>
          <a:xfrm>
            <a:off x="8798086" y="4542401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IMAGEN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3C5C588-48BC-4F19-9AAA-37450895AE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43" y="3879584"/>
            <a:ext cx="722395" cy="58324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31F54FC-44B2-49D5-89C3-82B134B485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55" y="2734044"/>
            <a:ext cx="583242" cy="58324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DD17AF5-78DB-480C-856F-0279FCE9E78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55" y="3920689"/>
            <a:ext cx="583242" cy="58324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CA6E39F-CBFB-4240-AE2C-BBE5764319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55" y="5102062"/>
            <a:ext cx="583242" cy="58324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1066195-9BFD-44EC-B623-860BBD931A1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43" y="2743197"/>
            <a:ext cx="583242" cy="58324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9DE85B6-5E7F-4BBC-AD0C-B6073B21D16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43" y="5102062"/>
            <a:ext cx="583242" cy="583242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98ECF608-164A-4FF2-9384-2EF36CF11169}"/>
              </a:ext>
            </a:extLst>
          </p:cNvPr>
          <p:cNvSpPr/>
          <p:nvPr/>
        </p:nvSpPr>
        <p:spPr>
          <a:xfrm>
            <a:off x="497840" y="1692050"/>
            <a:ext cx="4318000" cy="38608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5D27C3F-8B0D-47AE-AAA6-7336DB6ACB90}"/>
              </a:ext>
            </a:extLst>
          </p:cNvPr>
          <p:cNvSpPr txBox="1"/>
          <p:nvPr/>
        </p:nvSpPr>
        <p:spPr>
          <a:xfrm>
            <a:off x="4906196" y="5690219"/>
            <a:ext cx="5913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7200" dirty="0">
                <a:ln>
                  <a:solidFill>
                    <a:sysClr val="windowText" lastClr="000000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Brighly Crush" panose="02000500000000000000" pitchFamily="50" charset="0"/>
              </a:rPr>
              <a:t>¡¡¡MUY BIEN!!!</a:t>
            </a:r>
          </a:p>
        </p:txBody>
      </p:sp>
      <p:pic>
        <p:nvPicPr>
          <p:cNvPr id="26" name="Imagen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22A164-3E7F-4B59-9025-944714C144D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797" y="5668156"/>
            <a:ext cx="1424291" cy="11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0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jemplo De Una Noticia Para Niños De Primaria - Compartir Ejemplos |  Portadores de texto, Noticias de periodicos, Practicas del lenguaje">
            <a:extLst>
              <a:ext uri="{FF2B5EF4-FFF2-40B4-BE49-F238E27FC236}">
                <a16:creationId xmlns:a16="http://schemas.microsoft.com/office/drawing/2014/main" id="{03FCBBFE-68EB-4D55-BAAF-3E6B5DC3B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15146" r="11959" b="7572"/>
          <a:stretch/>
        </p:blipFill>
        <p:spPr bwMode="auto">
          <a:xfrm>
            <a:off x="304483" y="772356"/>
            <a:ext cx="4784926" cy="60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7C7F2FFA-6CAB-4A56-8397-951E79758248}"/>
              </a:ext>
            </a:extLst>
          </p:cNvPr>
          <p:cNvSpPr/>
          <p:nvPr/>
        </p:nvSpPr>
        <p:spPr>
          <a:xfrm>
            <a:off x="5326602" y="958788"/>
            <a:ext cx="6560914" cy="994299"/>
          </a:xfrm>
          <a:prstGeom prst="round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srgbClr val="C00000"/>
                </a:solidFill>
                <a:latin typeface="Janda Closer To Free" panose="02000503000000020003" pitchFamily="2" charset="0"/>
              </a:rPr>
              <a:t>¿A qué parte de la noticia corresponde la parte destacada?</a:t>
            </a: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B8A996A5-C121-4419-BDB2-50F210331EE0}"/>
              </a:ext>
            </a:extLst>
          </p:cNvPr>
          <p:cNvSpPr/>
          <p:nvPr/>
        </p:nvSpPr>
        <p:spPr>
          <a:xfrm>
            <a:off x="5326602" y="2246048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FECHA</a:t>
            </a: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030B9CBA-4A94-4269-AEE7-9C5F0FEB8734}"/>
              </a:ext>
            </a:extLst>
          </p:cNvPr>
          <p:cNvSpPr/>
          <p:nvPr/>
        </p:nvSpPr>
        <p:spPr>
          <a:xfrm>
            <a:off x="8798086" y="2246049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EPÍGRAFE</a:t>
            </a: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0A116A73-AD3B-496A-94E5-D7822C3C77A6}"/>
              </a:ext>
            </a:extLst>
          </p:cNvPr>
          <p:cNvSpPr/>
          <p:nvPr/>
        </p:nvSpPr>
        <p:spPr>
          <a:xfrm>
            <a:off x="5326602" y="3394224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TITULAR</a:t>
            </a: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62C2C7D5-9846-4CF2-B222-0A4102A75991}"/>
              </a:ext>
            </a:extLst>
          </p:cNvPr>
          <p:cNvSpPr/>
          <p:nvPr/>
        </p:nvSpPr>
        <p:spPr>
          <a:xfrm>
            <a:off x="8798086" y="3394225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BAJADA</a:t>
            </a: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C327FDF9-BE52-4C1D-8804-B78FB468044F}"/>
              </a:ext>
            </a:extLst>
          </p:cNvPr>
          <p:cNvSpPr/>
          <p:nvPr/>
        </p:nvSpPr>
        <p:spPr>
          <a:xfrm>
            <a:off x="5326602" y="4542400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CUERPO</a:t>
            </a: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F7C3BE8F-E27D-4343-8C4F-2C623261664B}"/>
              </a:ext>
            </a:extLst>
          </p:cNvPr>
          <p:cNvSpPr/>
          <p:nvPr/>
        </p:nvSpPr>
        <p:spPr>
          <a:xfrm>
            <a:off x="8798086" y="4542401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IMAGEN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3C5C588-48BC-4F19-9AAA-37450895AE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366" y="5102062"/>
            <a:ext cx="722395" cy="58324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31F54FC-44B2-49D5-89C3-82B134B485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55" y="2734044"/>
            <a:ext cx="583242" cy="58324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DD17AF5-78DB-480C-856F-0279FCE9E78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55" y="3920689"/>
            <a:ext cx="583242" cy="58324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CA6E39F-CBFB-4240-AE2C-BBE5764319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55" y="5102062"/>
            <a:ext cx="583242" cy="58324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1066195-9BFD-44EC-B623-860BBD931A1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43" y="3920689"/>
            <a:ext cx="583242" cy="58324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9DE85B6-5E7F-4BBC-AD0C-B6073B21D16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61" y="2734859"/>
            <a:ext cx="583242" cy="583242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C81D41E2-2F0E-41A7-88D2-0075A9A2CF31}"/>
              </a:ext>
            </a:extLst>
          </p:cNvPr>
          <p:cNvSpPr/>
          <p:nvPr/>
        </p:nvSpPr>
        <p:spPr>
          <a:xfrm>
            <a:off x="467360" y="1988640"/>
            <a:ext cx="4477188" cy="2126159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7B4B445-6973-4A66-AD2F-B43DBFF4A245}"/>
              </a:ext>
            </a:extLst>
          </p:cNvPr>
          <p:cNvSpPr txBox="1"/>
          <p:nvPr/>
        </p:nvSpPr>
        <p:spPr>
          <a:xfrm>
            <a:off x="4906196" y="5690219"/>
            <a:ext cx="5913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7200" dirty="0">
                <a:ln>
                  <a:solidFill>
                    <a:sysClr val="windowText" lastClr="000000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Brighly Crush" panose="02000500000000000000" pitchFamily="50" charset="0"/>
              </a:rPr>
              <a:t>¡¡¡MUY BIEN!!!</a:t>
            </a:r>
          </a:p>
        </p:txBody>
      </p:sp>
      <p:pic>
        <p:nvPicPr>
          <p:cNvPr id="26" name="Imagen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86B7FE9-EBA4-4CF1-B610-68BD9D0DFD7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797" y="5668156"/>
            <a:ext cx="1424291" cy="11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83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jemplo De Una Noticia Para Niños De Primaria - Compartir Ejemplos |  Portadores de texto, Noticias de periodicos, Practicas del lenguaje">
            <a:extLst>
              <a:ext uri="{FF2B5EF4-FFF2-40B4-BE49-F238E27FC236}">
                <a16:creationId xmlns:a16="http://schemas.microsoft.com/office/drawing/2014/main" id="{03FCBBFE-68EB-4D55-BAAF-3E6B5DC3B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15146" r="11959" b="7572"/>
          <a:stretch/>
        </p:blipFill>
        <p:spPr bwMode="auto">
          <a:xfrm>
            <a:off x="304483" y="772356"/>
            <a:ext cx="4784926" cy="60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7C7F2FFA-6CAB-4A56-8397-951E79758248}"/>
              </a:ext>
            </a:extLst>
          </p:cNvPr>
          <p:cNvSpPr/>
          <p:nvPr/>
        </p:nvSpPr>
        <p:spPr>
          <a:xfrm>
            <a:off x="5326602" y="958788"/>
            <a:ext cx="6560914" cy="994299"/>
          </a:xfrm>
          <a:prstGeom prst="round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srgbClr val="C00000"/>
                </a:solidFill>
                <a:latin typeface="Janda Closer To Free" panose="02000503000000020003" pitchFamily="2" charset="0"/>
              </a:rPr>
              <a:t>¿A qué parte de la noticia corresponde la parte destacada?</a:t>
            </a: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B8A996A5-C121-4419-BDB2-50F210331EE0}"/>
              </a:ext>
            </a:extLst>
          </p:cNvPr>
          <p:cNvSpPr/>
          <p:nvPr/>
        </p:nvSpPr>
        <p:spPr>
          <a:xfrm>
            <a:off x="5326602" y="2246048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FECHA</a:t>
            </a: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030B9CBA-4A94-4269-AEE7-9C5F0FEB8734}"/>
              </a:ext>
            </a:extLst>
          </p:cNvPr>
          <p:cNvSpPr/>
          <p:nvPr/>
        </p:nvSpPr>
        <p:spPr>
          <a:xfrm>
            <a:off x="8798086" y="2246049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EPÍGRAFE</a:t>
            </a: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0A116A73-AD3B-496A-94E5-D7822C3C77A6}"/>
              </a:ext>
            </a:extLst>
          </p:cNvPr>
          <p:cNvSpPr/>
          <p:nvPr/>
        </p:nvSpPr>
        <p:spPr>
          <a:xfrm>
            <a:off x="5326602" y="3394224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TITULAR</a:t>
            </a: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62C2C7D5-9846-4CF2-B222-0A4102A75991}"/>
              </a:ext>
            </a:extLst>
          </p:cNvPr>
          <p:cNvSpPr/>
          <p:nvPr/>
        </p:nvSpPr>
        <p:spPr>
          <a:xfrm>
            <a:off x="8798086" y="3394225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BAJADA</a:t>
            </a: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C327FDF9-BE52-4C1D-8804-B78FB468044F}"/>
              </a:ext>
            </a:extLst>
          </p:cNvPr>
          <p:cNvSpPr/>
          <p:nvPr/>
        </p:nvSpPr>
        <p:spPr>
          <a:xfrm>
            <a:off x="5326602" y="4542400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CUERPO</a:t>
            </a: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F7C3BE8F-E27D-4343-8C4F-2C623261664B}"/>
              </a:ext>
            </a:extLst>
          </p:cNvPr>
          <p:cNvSpPr/>
          <p:nvPr/>
        </p:nvSpPr>
        <p:spPr>
          <a:xfrm>
            <a:off x="8798086" y="4542401"/>
            <a:ext cx="3089430" cy="994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latin typeface="Janda Closer To Free" panose="02000503000000020003" pitchFamily="2" charset="0"/>
              </a:rPr>
              <a:t>IMAGEN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3C5C588-48BC-4F19-9AAA-37450895AE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575" y="2734045"/>
            <a:ext cx="722395" cy="58324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31F54FC-44B2-49D5-89C3-82B134B485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43" y="2782594"/>
            <a:ext cx="583242" cy="58324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DD17AF5-78DB-480C-856F-0279FCE9E78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55" y="3920689"/>
            <a:ext cx="583242" cy="58324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CA6E39F-CBFB-4240-AE2C-BBE5764319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55" y="5102062"/>
            <a:ext cx="583242" cy="58324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1066195-9BFD-44EC-B623-860BBD931A1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43" y="3920689"/>
            <a:ext cx="583242" cy="58324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9DE85B6-5E7F-4BBC-AD0C-B6073B21D16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43" y="5102062"/>
            <a:ext cx="583242" cy="58324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2E4AE46-951D-44E9-AC3E-0EBDE24A9EA2}"/>
              </a:ext>
            </a:extLst>
          </p:cNvPr>
          <p:cNvSpPr/>
          <p:nvPr/>
        </p:nvSpPr>
        <p:spPr>
          <a:xfrm>
            <a:off x="965200" y="1026160"/>
            <a:ext cx="3545840" cy="38608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12C33B9-2B46-4158-B695-63FBBA5DC7AF}"/>
              </a:ext>
            </a:extLst>
          </p:cNvPr>
          <p:cNvSpPr txBox="1"/>
          <p:nvPr/>
        </p:nvSpPr>
        <p:spPr>
          <a:xfrm>
            <a:off x="4906196" y="5690219"/>
            <a:ext cx="5913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7200" dirty="0">
                <a:ln>
                  <a:solidFill>
                    <a:sysClr val="windowText" lastClr="000000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Brighly Crush" panose="02000500000000000000" pitchFamily="50" charset="0"/>
              </a:rPr>
              <a:t>¡¡¡MUY BIEN!!!</a:t>
            </a:r>
          </a:p>
        </p:txBody>
      </p:sp>
      <p:pic>
        <p:nvPicPr>
          <p:cNvPr id="25" name="Imagen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E6E4D84-3F7A-4308-8886-827F66E22C3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797" y="5668156"/>
            <a:ext cx="1424291" cy="11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58B9D82-59D2-4367-B46E-2812ED86CBF2}"/>
              </a:ext>
            </a:extLst>
          </p:cNvPr>
          <p:cNvSpPr/>
          <p:nvPr/>
        </p:nvSpPr>
        <p:spPr>
          <a:xfrm>
            <a:off x="206080" y="1007834"/>
            <a:ext cx="11780668" cy="523945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800" dirty="0">
                <a:solidFill>
                  <a:srgbClr val="C00000"/>
                </a:solidFill>
                <a:latin typeface="Janda Closer To Free" panose="02000503000000020003" pitchFamily="2" charset="0"/>
              </a:rPr>
              <a:t>¡¡Muy bien!! ¿Pasemos a la siguiente actividad?</a:t>
            </a:r>
          </a:p>
        </p:txBody>
      </p:sp>
      <p:pic>
        <p:nvPicPr>
          <p:cNvPr id="10" name="Imagen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CA1946-CDEB-48A8-9C67-6ADEC99D37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797" y="5668156"/>
            <a:ext cx="1424291" cy="11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08956"/>
      </p:ext>
    </p:extLst>
  </p:cSld>
  <p:clrMapOvr>
    <a:masterClrMapping/>
  </p:clrMapOvr>
  <p:transition spd="slow" advClick="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jemplo De Una Noticia Para Niños De Primaria - Compartir Ejemplos |  Portadores de texto, Noticias de periodicos, Practicas del lenguaje">
            <a:extLst>
              <a:ext uri="{FF2B5EF4-FFF2-40B4-BE49-F238E27FC236}">
                <a16:creationId xmlns:a16="http://schemas.microsoft.com/office/drawing/2014/main" id="{5727B253-C442-4C46-B126-4ED240E88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15146" r="11959" b="7572"/>
          <a:stretch/>
        </p:blipFill>
        <p:spPr bwMode="auto">
          <a:xfrm>
            <a:off x="304483" y="772356"/>
            <a:ext cx="4784926" cy="60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540B343-154D-4576-BBFA-46985730CE22}"/>
              </a:ext>
            </a:extLst>
          </p:cNvPr>
          <p:cNvSpPr/>
          <p:nvPr/>
        </p:nvSpPr>
        <p:spPr>
          <a:xfrm>
            <a:off x="5190437" y="896759"/>
            <a:ext cx="6757151" cy="15241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65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>
                <a:solidFill>
                  <a:srgbClr val="865EB7"/>
                </a:solidFill>
                <a:latin typeface="Janda Closer To Free" panose="02000503000000020003" pitchFamily="2" charset="0"/>
              </a:rPr>
              <a:t>¿Qué es una noticia?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91D7994-8479-4F5D-8DBE-DBE9864189CF}"/>
              </a:ext>
            </a:extLst>
          </p:cNvPr>
          <p:cNvSpPr/>
          <p:nvPr/>
        </p:nvSpPr>
        <p:spPr>
          <a:xfrm>
            <a:off x="5190437" y="2664190"/>
            <a:ext cx="3269959" cy="3545840"/>
          </a:xfrm>
          <a:prstGeom prst="rect">
            <a:avLst/>
          </a:prstGeom>
          <a:solidFill>
            <a:schemeClr val="bg1"/>
          </a:solidFill>
          <a:ln w="57150">
            <a:solidFill>
              <a:srgbClr val="865EB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dirty="0">
                <a:ln>
                  <a:solidFill>
                    <a:sysClr val="windowText" lastClr="000000"/>
                  </a:solidFill>
                </a:ln>
                <a:solidFill>
                  <a:srgbClr val="A493DA"/>
                </a:solidFill>
                <a:latin typeface="Chewy" panose="02000000000000000000" pitchFamily="2" charset="0"/>
                <a:ea typeface="Chewy" panose="02000000000000000000" pitchFamily="2" charset="0"/>
              </a:rPr>
              <a:t>Es un tipo de texto informativo.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8403D90-C379-4A24-8D22-1CC02293CDE6}"/>
              </a:ext>
            </a:extLst>
          </p:cNvPr>
          <p:cNvSpPr/>
          <p:nvPr/>
        </p:nvSpPr>
        <p:spPr>
          <a:xfrm>
            <a:off x="8664826" y="2664190"/>
            <a:ext cx="3269959" cy="3545840"/>
          </a:xfrm>
          <a:prstGeom prst="rect">
            <a:avLst/>
          </a:prstGeom>
          <a:solidFill>
            <a:schemeClr val="bg1"/>
          </a:solidFill>
          <a:ln w="57150">
            <a:solidFill>
              <a:srgbClr val="865EB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dirty="0">
                <a:ln>
                  <a:solidFill>
                    <a:sysClr val="windowText" lastClr="000000"/>
                  </a:solidFill>
                </a:ln>
                <a:solidFill>
                  <a:srgbClr val="A493DA"/>
                </a:solidFill>
                <a:latin typeface="Chewy" panose="02000000000000000000" pitchFamily="2" charset="0"/>
                <a:ea typeface="Chewy" panose="02000000000000000000" pitchFamily="2" charset="0"/>
              </a:rPr>
              <a:t>Es un tipo de texto encargado de entretener </a:t>
            </a:r>
            <a:r>
              <a:rPr lang="es-CL" sz="4000">
                <a:ln>
                  <a:solidFill>
                    <a:sysClr val="windowText" lastClr="000000"/>
                  </a:solidFill>
                </a:ln>
                <a:solidFill>
                  <a:srgbClr val="A493DA"/>
                </a:solidFill>
                <a:latin typeface="Chewy" panose="02000000000000000000" pitchFamily="2" charset="0"/>
                <a:ea typeface="Chewy" panose="02000000000000000000" pitchFamily="2" charset="0"/>
              </a:rPr>
              <a:t>al público</a:t>
            </a:r>
            <a:r>
              <a:rPr lang="es-CL" sz="4000" dirty="0">
                <a:ln>
                  <a:solidFill>
                    <a:sysClr val="windowText" lastClr="000000"/>
                  </a:solidFill>
                </a:ln>
                <a:solidFill>
                  <a:srgbClr val="A493DA"/>
                </a:solidFill>
                <a:latin typeface="Chewy" panose="02000000000000000000" pitchFamily="2" charset="0"/>
                <a:ea typeface="Chewy" panose="02000000000000000000" pitchFamily="2" charset="0"/>
              </a:rPr>
              <a:t>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D6105D7-84A4-4D98-B232-28741FBD51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53" y="5257002"/>
            <a:ext cx="1408477" cy="14084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97DF5CD-BF35-4B28-A43A-2A4C1A42749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523" y="5257002"/>
            <a:ext cx="1408477" cy="1408477"/>
          </a:xfrm>
          <a:prstGeom prst="rect">
            <a:avLst/>
          </a:prstGeom>
        </p:spPr>
      </p:pic>
      <p:pic>
        <p:nvPicPr>
          <p:cNvPr id="15" name="Imagen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B363235-2B60-47EF-AAB2-AE94FBC4EA0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225" y="0"/>
            <a:ext cx="1424291" cy="11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17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98403D90-C379-4A24-8D22-1CC02293CDE6}"/>
              </a:ext>
            </a:extLst>
          </p:cNvPr>
          <p:cNvSpPr/>
          <p:nvPr/>
        </p:nvSpPr>
        <p:spPr>
          <a:xfrm>
            <a:off x="5190437" y="2664190"/>
            <a:ext cx="3269959" cy="3545840"/>
          </a:xfrm>
          <a:prstGeom prst="rect">
            <a:avLst/>
          </a:prstGeom>
          <a:solidFill>
            <a:schemeClr val="bg1"/>
          </a:solidFill>
          <a:ln w="57150">
            <a:solidFill>
              <a:srgbClr val="865EB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dirty="0">
                <a:ln>
                  <a:solidFill>
                    <a:sysClr val="windowText" lastClr="000000"/>
                  </a:solidFill>
                </a:ln>
                <a:solidFill>
                  <a:srgbClr val="A493DA"/>
                </a:solidFill>
                <a:latin typeface="Chewy" panose="02000000000000000000" pitchFamily="2" charset="0"/>
                <a:ea typeface="Chewy" panose="02000000000000000000" pitchFamily="2" charset="0"/>
              </a:rPr>
              <a:t>El 05 de marzo del 2012.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683C9D8-5065-4EAC-8417-4520EB79AD9A}"/>
              </a:ext>
            </a:extLst>
          </p:cNvPr>
          <p:cNvSpPr/>
          <p:nvPr/>
        </p:nvSpPr>
        <p:spPr>
          <a:xfrm>
            <a:off x="8664826" y="2664190"/>
            <a:ext cx="3269959" cy="3545840"/>
          </a:xfrm>
          <a:prstGeom prst="rect">
            <a:avLst/>
          </a:prstGeom>
          <a:solidFill>
            <a:schemeClr val="bg1"/>
          </a:solidFill>
          <a:ln w="57150">
            <a:solidFill>
              <a:srgbClr val="865EB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dirty="0">
                <a:ln>
                  <a:solidFill>
                    <a:sysClr val="windowText" lastClr="000000"/>
                  </a:solidFill>
                </a:ln>
                <a:solidFill>
                  <a:srgbClr val="A493DA"/>
                </a:solidFill>
                <a:latin typeface="Chewy" panose="02000000000000000000" pitchFamily="2" charset="0"/>
                <a:ea typeface="Chewy" panose="02000000000000000000" pitchFamily="2" charset="0"/>
              </a:rPr>
              <a:t>El 12 de marzo del 2005.</a:t>
            </a:r>
          </a:p>
        </p:txBody>
      </p:sp>
      <p:pic>
        <p:nvPicPr>
          <p:cNvPr id="9" name="Picture 8" descr="Ejemplo De Una Noticia Para Niños De Primaria - Compartir Ejemplos |  Portadores de texto, Noticias de periodicos, Practicas del lenguaje">
            <a:extLst>
              <a:ext uri="{FF2B5EF4-FFF2-40B4-BE49-F238E27FC236}">
                <a16:creationId xmlns:a16="http://schemas.microsoft.com/office/drawing/2014/main" id="{5727B253-C442-4C46-B126-4ED240E88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15146" r="11959" b="7572"/>
          <a:stretch/>
        </p:blipFill>
        <p:spPr bwMode="auto">
          <a:xfrm>
            <a:off x="304483" y="772356"/>
            <a:ext cx="4784926" cy="60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540B343-154D-4576-BBFA-46985730CE22}"/>
              </a:ext>
            </a:extLst>
          </p:cNvPr>
          <p:cNvSpPr/>
          <p:nvPr/>
        </p:nvSpPr>
        <p:spPr>
          <a:xfrm>
            <a:off x="5190437" y="896759"/>
            <a:ext cx="6757151" cy="15241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65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>
                <a:solidFill>
                  <a:srgbClr val="865EB7"/>
                </a:solidFill>
                <a:latin typeface="Janda Closer To Free" panose="02000503000000020003" pitchFamily="2" charset="0"/>
              </a:rPr>
              <a:t>¿Cuándo fue hecha esta publicación?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97DF5CD-BF35-4B28-A43A-2A4C1A4274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34" y="5257002"/>
            <a:ext cx="1408477" cy="140847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A08768A-0EB6-4114-A388-2C23CF7539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942" y="5257002"/>
            <a:ext cx="1408477" cy="1408477"/>
          </a:xfrm>
          <a:prstGeom prst="rect">
            <a:avLst/>
          </a:prstGeom>
        </p:spPr>
      </p:pic>
      <p:pic>
        <p:nvPicPr>
          <p:cNvPr id="17" name="Imagen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831AF9-315F-4530-9BAA-3368D64942B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225" y="0"/>
            <a:ext cx="1424291" cy="11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42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cadillo: rectángulo con esquinas redondeadas 1">
            <a:extLst>
              <a:ext uri="{FF2B5EF4-FFF2-40B4-BE49-F238E27FC236}">
                <a16:creationId xmlns:a16="http://schemas.microsoft.com/office/drawing/2014/main" id="{3C0F7ACF-E287-4CF9-B571-99BC9FE57CF9}"/>
              </a:ext>
            </a:extLst>
          </p:cNvPr>
          <p:cNvSpPr/>
          <p:nvPr/>
        </p:nvSpPr>
        <p:spPr>
          <a:xfrm>
            <a:off x="4043543" y="3429000"/>
            <a:ext cx="7677370" cy="1804096"/>
          </a:xfrm>
          <a:prstGeom prst="wedgeRoundRectCallout">
            <a:avLst>
              <a:gd name="adj1" fmla="val -59207"/>
              <a:gd name="adj2" fmla="val 10053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4400" b="0" i="0" dirty="0">
                <a:solidFill>
                  <a:srgbClr val="333333"/>
                </a:solidFill>
                <a:effectLst/>
                <a:latin typeface="Janda Closer To Free" panose="02000503000000020003" pitchFamily="2" charset="0"/>
              </a:rPr>
              <a:t>Te invito a observar este video . </a:t>
            </a:r>
            <a:endParaRPr lang="es-CL" sz="4400" dirty="0">
              <a:latin typeface="Janda Closer To Free" panose="02000503000000020003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90BB0FA-5099-4288-AD75-42F05956B9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" y="1570669"/>
            <a:ext cx="4266692" cy="5162365"/>
          </a:xfrm>
          <a:prstGeom prst="rect">
            <a:avLst/>
          </a:prstGeom>
        </p:spPr>
      </p:pic>
      <p:pic>
        <p:nvPicPr>
          <p:cNvPr id="9" name="Imagen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AE2ECF-A124-44EC-9CCC-D677D80295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714" y="5421207"/>
            <a:ext cx="1691858" cy="137586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7FB4088-FC4C-462D-921E-E5A10CF1352B}"/>
              </a:ext>
            </a:extLst>
          </p:cNvPr>
          <p:cNvSpPr txBox="1"/>
          <p:nvPr/>
        </p:nvSpPr>
        <p:spPr>
          <a:xfrm>
            <a:off x="102427" y="124966"/>
            <a:ext cx="11692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https://www.youtube.com/watch?v=tILwMt5s0Qk</a:t>
            </a:r>
          </a:p>
        </p:txBody>
      </p:sp>
    </p:spTree>
    <p:extLst>
      <p:ext uri="{BB962C8B-B14F-4D97-AF65-F5344CB8AC3E}">
        <p14:creationId xmlns:p14="http://schemas.microsoft.com/office/powerpoint/2010/main" val="215485922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jemplo De Una Noticia Para Niños De Primaria - Compartir Ejemplos |  Portadores de texto, Noticias de periodicos, Practicas del lenguaje">
            <a:extLst>
              <a:ext uri="{FF2B5EF4-FFF2-40B4-BE49-F238E27FC236}">
                <a16:creationId xmlns:a16="http://schemas.microsoft.com/office/drawing/2014/main" id="{5727B253-C442-4C46-B126-4ED240E88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15146" r="11959" b="7572"/>
          <a:stretch/>
        </p:blipFill>
        <p:spPr bwMode="auto">
          <a:xfrm>
            <a:off x="304483" y="772356"/>
            <a:ext cx="4784926" cy="60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540B343-154D-4576-BBFA-46985730CE22}"/>
              </a:ext>
            </a:extLst>
          </p:cNvPr>
          <p:cNvSpPr/>
          <p:nvPr/>
        </p:nvSpPr>
        <p:spPr>
          <a:xfrm>
            <a:off x="5190437" y="896759"/>
            <a:ext cx="6757151" cy="15241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65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>
                <a:solidFill>
                  <a:srgbClr val="865EB7"/>
                </a:solidFill>
                <a:latin typeface="Janda Closer To Free" panose="02000503000000020003" pitchFamily="2" charset="0"/>
              </a:rPr>
              <a:t>¿Dónde sucedió?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91D7994-8479-4F5D-8DBE-DBE9864189CF}"/>
              </a:ext>
            </a:extLst>
          </p:cNvPr>
          <p:cNvSpPr/>
          <p:nvPr/>
        </p:nvSpPr>
        <p:spPr>
          <a:xfrm>
            <a:off x="5190437" y="2664190"/>
            <a:ext cx="3269959" cy="3545840"/>
          </a:xfrm>
          <a:prstGeom prst="rect">
            <a:avLst/>
          </a:prstGeom>
          <a:solidFill>
            <a:schemeClr val="bg1"/>
          </a:solidFill>
          <a:ln w="57150">
            <a:solidFill>
              <a:srgbClr val="865EB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dirty="0">
                <a:ln>
                  <a:solidFill>
                    <a:sysClr val="windowText" lastClr="000000"/>
                  </a:solidFill>
                </a:ln>
                <a:solidFill>
                  <a:srgbClr val="A493DA"/>
                </a:solidFill>
                <a:latin typeface="Chewy" panose="02000000000000000000" pitchFamily="2" charset="0"/>
                <a:ea typeface="Chewy" panose="02000000000000000000" pitchFamily="2" charset="0"/>
              </a:rPr>
              <a:t>En la escuela “Tres palos”, localidad de paso hondo.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8403D90-C379-4A24-8D22-1CC02293CDE6}"/>
              </a:ext>
            </a:extLst>
          </p:cNvPr>
          <p:cNvSpPr/>
          <p:nvPr/>
        </p:nvSpPr>
        <p:spPr>
          <a:xfrm>
            <a:off x="8664826" y="2664190"/>
            <a:ext cx="3269959" cy="3545840"/>
          </a:xfrm>
          <a:prstGeom prst="rect">
            <a:avLst/>
          </a:prstGeom>
          <a:solidFill>
            <a:schemeClr val="bg1"/>
          </a:solidFill>
          <a:ln w="57150">
            <a:solidFill>
              <a:srgbClr val="865EB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dirty="0">
                <a:ln>
                  <a:solidFill>
                    <a:sysClr val="windowText" lastClr="000000"/>
                  </a:solidFill>
                </a:ln>
                <a:solidFill>
                  <a:srgbClr val="A493DA"/>
                </a:solidFill>
                <a:latin typeface="Chewy" panose="02000000000000000000" pitchFamily="2" charset="0"/>
                <a:ea typeface="Chewy" panose="02000000000000000000" pitchFamily="2" charset="0"/>
              </a:rPr>
              <a:t>En la escuela de unos niños en Chillan.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D6105D7-84A4-4D98-B232-28741FBD51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53" y="5257002"/>
            <a:ext cx="1408477" cy="14084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97DF5CD-BF35-4B28-A43A-2A4C1A42749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523" y="5257002"/>
            <a:ext cx="1408477" cy="1408477"/>
          </a:xfrm>
          <a:prstGeom prst="rect">
            <a:avLst/>
          </a:prstGeom>
        </p:spPr>
      </p:pic>
      <p:pic>
        <p:nvPicPr>
          <p:cNvPr id="15" name="Imagen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39BF5A2-90D3-4942-B0AF-B3A3CA3D68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225" y="0"/>
            <a:ext cx="1424291" cy="11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9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98403D90-C379-4A24-8D22-1CC02293CDE6}"/>
              </a:ext>
            </a:extLst>
          </p:cNvPr>
          <p:cNvSpPr/>
          <p:nvPr/>
        </p:nvSpPr>
        <p:spPr>
          <a:xfrm>
            <a:off x="5190437" y="2664190"/>
            <a:ext cx="3269959" cy="3545840"/>
          </a:xfrm>
          <a:prstGeom prst="rect">
            <a:avLst/>
          </a:prstGeom>
          <a:solidFill>
            <a:schemeClr val="bg1"/>
          </a:solidFill>
          <a:ln w="57150">
            <a:solidFill>
              <a:srgbClr val="865EB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dirty="0">
                <a:ln>
                  <a:solidFill>
                    <a:sysClr val="windowText" lastClr="000000"/>
                  </a:solidFill>
                </a:ln>
                <a:solidFill>
                  <a:srgbClr val="A493DA"/>
                </a:solidFill>
                <a:latin typeface="Chewy" panose="02000000000000000000" pitchFamily="2" charset="0"/>
                <a:ea typeface="Chewy" panose="02000000000000000000" pitchFamily="2" charset="0"/>
              </a:rPr>
              <a:t>Los niños de la escuelita de Chillan.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683C9D8-5065-4EAC-8417-4520EB79AD9A}"/>
              </a:ext>
            </a:extLst>
          </p:cNvPr>
          <p:cNvSpPr/>
          <p:nvPr/>
        </p:nvSpPr>
        <p:spPr>
          <a:xfrm>
            <a:off x="8664826" y="2664190"/>
            <a:ext cx="3269959" cy="3545840"/>
          </a:xfrm>
          <a:prstGeom prst="rect">
            <a:avLst/>
          </a:prstGeom>
          <a:solidFill>
            <a:schemeClr val="bg1"/>
          </a:solidFill>
          <a:ln w="57150">
            <a:solidFill>
              <a:srgbClr val="865EB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dirty="0">
                <a:ln>
                  <a:solidFill>
                    <a:sysClr val="windowText" lastClr="000000"/>
                  </a:solidFill>
                </a:ln>
                <a:solidFill>
                  <a:srgbClr val="A493DA"/>
                </a:solidFill>
                <a:latin typeface="Chewy" panose="02000000000000000000" pitchFamily="2" charset="0"/>
                <a:ea typeface="Chewy" panose="02000000000000000000" pitchFamily="2" charset="0"/>
              </a:rPr>
              <a:t>Niños de la escuela Tres palos.</a:t>
            </a:r>
          </a:p>
        </p:txBody>
      </p:sp>
      <p:pic>
        <p:nvPicPr>
          <p:cNvPr id="9" name="Picture 8" descr="Ejemplo De Una Noticia Para Niños De Primaria - Compartir Ejemplos |  Portadores de texto, Noticias de periodicos, Practicas del lenguaje">
            <a:extLst>
              <a:ext uri="{FF2B5EF4-FFF2-40B4-BE49-F238E27FC236}">
                <a16:creationId xmlns:a16="http://schemas.microsoft.com/office/drawing/2014/main" id="{5727B253-C442-4C46-B126-4ED240E88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15146" r="11959" b="7572"/>
          <a:stretch/>
        </p:blipFill>
        <p:spPr bwMode="auto">
          <a:xfrm>
            <a:off x="304483" y="772356"/>
            <a:ext cx="4784926" cy="60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540B343-154D-4576-BBFA-46985730CE22}"/>
              </a:ext>
            </a:extLst>
          </p:cNvPr>
          <p:cNvSpPr/>
          <p:nvPr/>
        </p:nvSpPr>
        <p:spPr>
          <a:xfrm>
            <a:off x="5190437" y="896759"/>
            <a:ext cx="6757151" cy="15241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65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>
                <a:solidFill>
                  <a:srgbClr val="865EB7"/>
                </a:solidFill>
                <a:latin typeface="Janda Closer To Free" panose="02000503000000020003" pitchFamily="2" charset="0"/>
              </a:rPr>
              <a:t>¿Quiénes hicieron esto?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97DF5CD-BF35-4B28-A43A-2A4C1A4274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34" y="5257002"/>
            <a:ext cx="1408477" cy="140847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A08768A-0EB6-4114-A388-2C23CF7539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942" y="5257002"/>
            <a:ext cx="1408477" cy="1408477"/>
          </a:xfrm>
          <a:prstGeom prst="rect">
            <a:avLst/>
          </a:prstGeom>
        </p:spPr>
      </p:pic>
      <p:pic>
        <p:nvPicPr>
          <p:cNvPr id="13" name="Imagen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8B790D-ADAB-4E51-8A62-71B1C5105F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225" y="0"/>
            <a:ext cx="1424291" cy="11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3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55ADCCEB-6A43-4253-AE27-0C5B1FE51F0E}"/>
              </a:ext>
            </a:extLst>
          </p:cNvPr>
          <p:cNvGrpSpPr/>
          <p:nvPr/>
        </p:nvGrpSpPr>
        <p:grpSpPr>
          <a:xfrm>
            <a:off x="102427" y="0"/>
            <a:ext cx="12089573" cy="1524132"/>
            <a:chOff x="102427" y="0"/>
            <a:chExt cx="12089573" cy="1524132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1A29E3B-41EF-4A77-BA1B-DB5D6D14A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7" y="0"/>
              <a:ext cx="4885954" cy="1246635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CD0BDF6A-73B8-4CC7-8A69-CB7BB5B98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6046" y="0"/>
              <a:ext cx="4885954" cy="1246635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9BB6B40-8DB9-438C-B957-8AF8CD2A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0081" y="0"/>
              <a:ext cx="6431837" cy="1524132"/>
            </a:xfrm>
            <a:prstGeom prst="rect">
              <a:avLst/>
            </a:prstGeom>
          </p:spPr>
        </p:pic>
      </p:grpSp>
      <p:pic>
        <p:nvPicPr>
          <p:cNvPr id="9" name="Picture 8" descr="Ejemplo De Una Noticia Para Niños De Primaria - Compartir Ejemplos |  Portadores de texto, Noticias de periodicos, Practicas del lenguaje">
            <a:extLst>
              <a:ext uri="{FF2B5EF4-FFF2-40B4-BE49-F238E27FC236}">
                <a16:creationId xmlns:a16="http://schemas.microsoft.com/office/drawing/2014/main" id="{5727B253-C442-4C46-B126-4ED240E88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15146" r="11959" b="7572"/>
          <a:stretch/>
        </p:blipFill>
        <p:spPr bwMode="auto">
          <a:xfrm>
            <a:off x="304483" y="772356"/>
            <a:ext cx="4784926" cy="60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540B343-154D-4576-BBFA-46985730CE22}"/>
              </a:ext>
            </a:extLst>
          </p:cNvPr>
          <p:cNvSpPr/>
          <p:nvPr/>
        </p:nvSpPr>
        <p:spPr>
          <a:xfrm>
            <a:off x="5190437" y="896759"/>
            <a:ext cx="6757151" cy="15241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65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>
                <a:solidFill>
                  <a:srgbClr val="865EB7"/>
                </a:solidFill>
                <a:latin typeface="Janda Closer To Free" panose="02000503000000020003" pitchFamily="2" charset="0"/>
              </a:rPr>
              <a:t>¿Qué hicieron estos niños?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91D7994-8479-4F5D-8DBE-DBE9864189CF}"/>
              </a:ext>
            </a:extLst>
          </p:cNvPr>
          <p:cNvSpPr/>
          <p:nvPr/>
        </p:nvSpPr>
        <p:spPr>
          <a:xfrm>
            <a:off x="5190437" y="2664190"/>
            <a:ext cx="3269959" cy="3545840"/>
          </a:xfrm>
          <a:prstGeom prst="rect">
            <a:avLst/>
          </a:prstGeom>
          <a:solidFill>
            <a:schemeClr val="bg1"/>
          </a:solidFill>
          <a:ln w="57150">
            <a:solidFill>
              <a:srgbClr val="865EB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dirty="0">
                <a:ln>
                  <a:solidFill>
                    <a:sysClr val="windowText" lastClr="000000"/>
                  </a:solidFill>
                </a:ln>
                <a:solidFill>
                  <a:srgbClr val="A493DA"/>
                </a:solidFill>
                <a:latin typeface="Chewy" panose="02000000000000000000" pitchFamily="2" charset="0"/>
                <a:ea typeface="Chewy" panose="02000000000000000000" pitchFamily="2" charset="0"/>
              </a:rPr>
              <a:t>Se encargan de buscar familias a perros y gatos de vagos de la comunidad.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8403D90-C379-4A24-8D22-1CC02293CDE6}"/>
              </a:ext>
            </a:extLst>
          </p:cNvPr>
          <p:cNvSpPr/>
          <p:nvPr/>
        </p:nvSpPr>
        <p:spPr>
          <a:xfrm>
            <a:off x="8664826" y="2664190"/>
            <a:ext cx="3269959" cy="3545840"/>
          </a:xfrm>
          <a:prstGeom prst="rect">
            <a:avLst/>
          </a:prstGeom>
          <a:solidFill>
            <a:schemeClr val="bg1"/>
          </a:solidFill>
          <a:ln w="57150">
            <a:solidFill>
              <a:srgbClr val="865EB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dirty="0">
                <a:ln>
                  <a:solidFill>
                    <a:sysClr val="windowText" lastClr="000000"/>
                  </a:solidFill>
                </a:ln>
                <a:solidFill>
                  <a:srgbClr val="A493DA"/>
                </a:solidFill>
                <a:latin typeface="Chewy" panose="02000000000000000000" pitchFamily="2" charset="0"/>
                <a:ea typeface="Chewy" panose="02000000000000000000" pitchFamily="2" charset="0"/>
              </a:rPr>
              <a:t>Alimentas a perros de la comunidad de Chillan.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D6105D7-84A4-4D98-B232-28741FBD51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53" y="5257002"/>
            <a:ext cx="1408477" cy="14084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97DF5CD-BF35-4B28-A43A-2A4C1A42749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523" y="5257002"/>
            <a:ext cx="1408477" cy="1408477"/>
          </a:xfrm>
          <a:prstGeom prst="rect">
            <a:avLst/>
          </a:prstGeom>
        </p:spPr>
      </p:pic>
      <p:pic>
        <p:nvPicPr>
          <p:cNvPr id="15" name="Imagen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5915CB-7C61-49EC-97C8-5FC29A5FF09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225" y="0"/>
            <a:ext cx="1424291" cy="11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32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98403D90-C379-4A24-8D22-1CC02293CDE6}"/>
              </a:ext>
            </a:extLst>
          </p:cNvPr>
          <p:cNvSpPr/>
          <p:nvPr/>
        </p:nvSpPr>
        <p:spPr>
          <a:xfrm>
            <a:off x="5190437" y="2664190"/>
            <a:ext cx="3269959" cy="3545840"/>
          </a:xfrm>
          <a:prstGeom prst="rect">
            <a:avLst/>
          </a:prstGeom>
          <a:solidFill>
            <a:schemeClr val="bg1"/>
          </a:solidFill>
          <a:ln w="57150">
            <a:solidFill>
              <a:srgbClr val="865EB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dirty="0">
                <a:ln>
                  <a:solidFill>
                    <a:sysClr val="windowText" lastClr="000000"/>
                  </a:solidFill>
                </a:ln>
                <a:solidFill>
                  <a:srgbClr val="A493DA"/>
                </a:solidFill>
                <a:latin typeface="Chewy" panose="02000000000000000000" pitchFamily="2" charset="0"/>
                <a:ea typeface="Chewy" panose="02000000000000000000" pitchFamily="2" charset="0"/>
              </a:rPr>
              <a:t>Para ayudar a otros niños de la comunidad a tener comida y hogar. 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683C9D8-5065-4EAC-8417-4520EB79AD9A}"/>
              </a:ext>
            </a:extLst>
          </p:cNvPr>
          <p:cNvSpPr/>
          <p:nvPr/>
        </p:nvSpPr>
        <p:spPr>
          <a:xfrm>
            <a:off x="8664826" y="2664190"/>
            <a:ext cx="3269959" cy="3545840"/>
          </a:xfrm>
          <a:prstGeom prst="rect">
            <a:avLst/>
          </a:prstGeom>
          <a:solidFill>
            <a:schemeClr val="bg1"/>
          </a:solidFill>
          <a:ln w="57150">
            <a:solidFill>
              <a:srgbClr val="865EB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dirty="0">
                <a:ln>
                  <a:solidFill>
                    <a:sysClr val="windowText" lastClr="000000"/>
                  </a:solidFill>
                </a:ln>
                <a:solidFill>
                  <a:srgbClr val="A493DA"/>
                </a:solidFill>
                <a:latin typeface="Chewy" panose="02000000000000000000" pitchFamily="2" charset="0"/>
                <a:ea typeface="Chewy" panose="02000000000000000000" pitchFamily="2" charset="0"/>
              </a:rPr>
              <a:t>Para ayudar a los animales abandonados que no tienen comida ni hogar.</a:t>
            </a:r>
          </a:p>
        </p:txBody>
      </p:sp>
      <p:pic>
        <p:nvPicPr>
          <p:cNvPr id="9" name="Picture 8" descr="Ejemplo De Una Noticia Para Niños De Primaria - Compartir Ejemplos |  Portadores de texto, Noticias de periodicos, Practicas del lenguaje">
            <a:extLst>
              <a:ext uri="{FF2B5EF4-FFF2-40B4-BE49-F238E27FC236}">
                <a16:creationId xmlns:a16="http://schemas.microsoft.com/office/drawing/2014/main" id="{5727B253-C442-4C46-B126-4ED240E88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15146" r="11959" b="7572"/>
          <a:stretch/>
        </p:blipFill>
        <p:spPr bwMode="auto">
          <a:xfrm>
            <a:off x="304483" y="772356"/>
            <a:ext cx="4784926" cy="60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540B343-154D-4576-BBFA-46985730CE22}"/>
              </a:ext>
            </a:extLst>
          </p:cNvPr>
          <p:cNvSpPr/>
          <p:nvPr/>
        </p:nvSpPr>
        <p:spPr>
          <a:xfrm>
            <a:off x="5190437" y="896759"/>
            <a:ext cx="6757151" cy="15241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65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>
                <a:solidFill>
                  <a:srgbClr val="865EB7"/>
                </a:solidFill>
                <a:latin typeface="Janda Closer To Free" panose="02000503000000020003" pitchFamily="2" charset="0"/>
              </a:rPr>
              <a:t>¿Para qué hicieron eso los niños?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97DF5CD-BF35-4B28-A43A-2A4C1A4274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34" y="5257002"/>
            <a:ext cx="1408477" cy="140847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A08768A-0EB6-4114-A388-2C23CF7539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942" y="5257002"/>
            <a:ext cx="1408477" cy="1408477"/>
          </a:xfrm>
          <a:prstGeom prst="rect">
            <a:avLst/>
          </a:prstGeom>
        </p:spPr>
      </p:pic>
      <p:pic>
        <p:nvPicPr>
          <p:cNvPr id="13" name="Imagen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3FBF2C0-BA1B-48C5-B51F-1C2FEA83D0A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225" y="0"/>
            <a:ext cx="1424291" cy="11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4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4604F07D-E497-432F-9761-3C5219A16D6B}"/>
              </a:ext>
            </a:extLst>
          </p:cNvPr>
          <p:cNvSpPr txBox="1"/>
          <p:nvPr/>
        </p:nvSpPr>
        <p:spPr>
          <a:xfrm>
            <a:off x="881650" y="885234"/>
            <a:ext cx="104287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3800" dirty="0">
                <a:ln w="57150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Baby Monsta" panose="02000500000000000000" pitchFamily="2" charset="0"/>
              </a:rPr>
              <a:t>NOS VEMOS LA PRÓXIMA 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EB5350EE-F346-40F9-9220-F758AF52BE85}"/>
              </a:ext>
            </a:extLst>
          </p:cNvPr>
          <p:cNvSpPr/>
          <p:nvPr/>
        </p:nvSpPr>
        <p:spPr>
          <a:xfrm>
            <a:off x="1397539" y="5224884"/>
            <a:ext cx="9396920" cy="1402083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latin typeface="Choco Bear" panose="02000500000000000000" pitchFamily="2" charset="0"/>
              </a:rPr>
              <a:t>Espero tengas un excelente día</a:t>
            </a:r>
          </a:p>
        </p:txBody>
      </p:sp>
    </p:spTree>
    <p:extLst>
      <p:ext uri="{BB962C8B-B14F-4D97-AF65-F5344CB8AC3E}">
        <p14:creationId xmlns:p14="http://schemas.microsoft.com/office/powerpoint/2010/main" val="3001453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2886" y="1420677"/>
            <a:ext cx="10515600" cy="4351338"/>
          </a:xfrm>
        </p:spPr>
        <p:txBody>
          <a:bodyPr>
            <a:normAutofit/>
          </a:bodyPr>
          <a:lstStyle/>
          <a:p>
            <a:r>
              <a:rPr lang="es-ES" sz="4000" dirty="0" smtClean="0"/>
              <a:t>Objetivo de la clase: Leer, comprender e identificar las partes de textos informativos  </a:t>
            </a:r>
            <a:endParaRPr lang="es-ES" sz="4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910" y="2677886"/>
            <a:ext cx="3413353" cy="213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82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658" y="-9442"/>
            <a:ext cx="12967316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62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F23CD375-4FD0-4AC7-9785-AC8546915D0E}"/>
              </a:ext>
            </a:extLst>
          </p:cNvPr>
          <p:cNvSpPr/>
          <p:nvPr/>
        </p:nvSpPr>
        <p:spPr>
          <a:xfrm>
            <a:off x="4136696" y="2215891"/>
            <a:ext cx="3698227" cy="3925454"/>
          </a:xfrm>
          <a:prstGeom prst="roundRect">
            <a:avLst/>
          </a:prstGeom>
          <a:solidFill>
            <a:srgbClr val="FF660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0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noticia es </a:t>
            </a:r>
            <a:r>
              <a:rPr kumimoji="0" lang="es-CL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texto informativo </a:t>
            </a:r>
            <a:r>
              <a:rPr kumimoji="0" lang="es-CL" sz="2800" b="0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entrega información sobre un tema de actualidad y de interés público.</a:t>
            </a:r>
          </a:p>
        </p:txBody>
      </p:sp>
      <p:pic>
        <p:nvPicPr>
          <p:cNvPr id="11" name="Picture 4" descr="Así va el mundo! (La pequeña filosofía de Mafalda) - Megustaleer">
            <a:extLst>
              <a:ext uri="{FF2B5EF4-FFF2-40B4-BE49-F238E27FC236}">
                <a16:creationId xmlns:a16="http://schemas.microsoft.com/office/drawing/2014/main" id="{4F2A049F-6814-421A-B7E3-47A8C62D9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9F4DE"/>
              </a:clrFrom>
              <a:clrTo>
                <a:srgbClr val="F9F4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2" t="30572" r="3738" b="8956"/>
          <a:stretch/>
        </p:blipFill>
        <p:spPr bwMode="auto">
          <a:xfrm>
            <a:off x="14736" y="2373746"/>
            <a:ext cx="3795027" cy="392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La noticia :: Tercero de Primaria">
            <a:extLst>
              <a:ext uri="{FF2B5EF4-FFF2-40B4-BE49-F238E27FC236}">
                <a16:creationId xmlns:a16="http://schemas.microsoft.com/office/drawing/2014/main" id="{8FBE2EC9-4ADF-4940-AC68-9A26EB74B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59"/>
          <a:stretch/>
        </p:blipFill>
        <p:spPr bwMode="auto">
          <a:xfrm>
            <a:off x="567078" y="41174"/>
            <a:ext cx="7139236" cy="1011771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1AED07AE-A78D-4A1D-BB6B-1307524E2976}"/>
              </a:ext>
            </a:extLst>
          </p:cNvPr>
          <p:cNvSpPr/>
          <p:nvPr/>
        </p:nvSpPr>
        <p:spPr>
          <a:xfrm>
            <a:off x="969818" y="1348509"/>
            <a:ext cx="5412509" cy="729673"/>
          </a:xfrm>
          <a:prstGeom prst="round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¿Qué es la noticia?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D5EA41A-24C0-41B5-937F-4EF090459161}"/>
              </a:ext>
            </a:extLst>
          </p:cNvPr>
          <p:cNvSpPr/>
          <p:nvPr/>
        </p:nvSpPr>
        <p:spPr>
          <a:xfrm>
            <a:off x="8558374" y="1348509"/>
            <a:ext cx="3352586" cy="4543357"/>
          </a:xfrm>
          <a:prstGeom prst="roundRect">
            <a:avLst/>
          </a:prstGeom>
          <a:solidFill>
            <a:srgbClr val="FF660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intención  de </a:t>
            </a:r>
            <a:r>
              <a:rPr kumimoji="0" lang="es-CL" sz="2800" b="0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noticia es </a:t>
            </a:r>
            <a:r>
              <a:rPr kumimoji="0" lang="es-CL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informar de manera objetiva</a:t>
            </a:r>
            <a:r>
              <a:rPr kumimoji="0" lang="es-CL" sz="2800" b="0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sin transmitir la opinión personal del periodista que la redactó.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C47ADF-EE3E-4068-A36D-DD2CEF5DC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19" y="1317656"/>
            <a:ext cx="8805939" cy="51623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C9E442A-6987-4F9E-96F8-B121836D85E4}"/>
              </a:ext>
            </a:extLst>
          </p:cNvPr>
          <p:cNvSpPr txBox="1"/>
          <p:nvPr/>
        </p:nvSpPr>
        <p:spPr>
          <a:xfrm>
            <a:off x="102427" y="2396656"/>
            <a:ext cx="27217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Janda Closer To Free" panose="02000503000000020003" pitchFamily="2" charset="0"/>
              </a:rPr>
              <a:t>Partes de una noticia</a:t>
            </a:r>
          </a:p>
        </p:txBody>
      </p:sp>
      <p:pic>
        <p:nvPicPr>
          <p:cNvPr id="8" name="Imagen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A7EBA7-3B05-4399-A267-6A3FE0E92A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80" y="5638799"/>
            <a:ext cx="1424291" cy="11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518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5BDBE94A-2CD9-4B6D-80D5-566F544D80C7}"/>
              </a:ext>
            </a:extLst>
          </p:cNvPr>
          <p:cNvSpPr/>
          <p:nvPr/>
        </p:nvSpPr>
        <p:spPr>
          <a:xfrm>
            <a:off x="147780" y="187709"/>
            <a:ext cx="9337965" cy="969817"/>
          </a:xfrm>
          <a:prstGeom prst="homePlate">
            <a:avLst/>
          </a:prstGeom>
          <a:solidFill>
            <a:srgbClr val="CCFF66"/>
          </a:solidFill>
          <a:effectLst>
            <a:glow rad="1016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Ejemplo de una noticia y su estructura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FBE399A-5DD5-42EA-B500-C2E4DC808279}"/>
              </a:ext>
            </a:extLst>
          </p:cNvPr>
          <p:cNvGrpSpPr/>
          <p:nvPr/>
        </p:nvGrpSpPr>
        <p:grpSpPr>
          <a:xfrm>
            <a:off x="3292373" y="1300189"/>
            <a:ext cx="4281504" cy="5223051"/>
            <a:chOff x="253552" y="1344004"/>
            <a:chExt cx="4281504" cy="5223051"/>
          </a:xfrm>
        </p:grpSpPr>
        <p:pic>
          <p:nvPicPr>
            <p:cNvPr id="2054" name="Picture 6" descr="La noticia y sus partes. - ppt video online descargar">
              <a:extLst>
                <a:ext uri="{FF2B5EF4-FFF2-40B4-BE49-F238E27FC236}">
                  <a16:creationId xmlns:a16="http://schemas.microsoft.com/office/drawing/2014/main" id="{E0CF3397-D334-441E-B032-996556914B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5" t="15809" r="37879" b="9920"/>
            <a:stretch/>
          </p:blipFill>
          <p:spPr bwMode="auto">
            <a:xfrm>
              <a:off x="253552" y="2202712"/>
              <a:ext cx="4281504" cy="4364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Descubierta la ciudad más antigua de Europa | National Geographic">
              <a:extLst>
                <a:ext uri="{FF2B5EF4-FFF2-40B4-BE49-F238E27FC236}">
                  <a16:creationId xmlns:a16="http://schemas.microsoft.com/office/drawing/2014/main" id="{58FD7B92-7F6B-4368-B689-D06921327F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808" y="1344004"/>
              <a:ext cx="2903248" cy="107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BD5954FE-5B00-4D31-930D-616A176AF247}"/>
              </a:ext>
            </a:extLst>
          </p:cNvPr>
          <p:cNvSpPr/>
          <p:nvPr/>
        </p:nvSpPr>
        <p:spPr>
          <a:xfrm>
            <a:off x="1953111" y="2147137"/>
            <a:ext cx="327891" cy="17157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4152DED-E54E-46EC-BC74-C9B4E4FE8858}"/>
              </a:ext>
            </a:extLst>
          </p:cNvPr>
          <p:cNvSpPr/>
          <p:nvPr/>
        </p:nvSpPr>
        <p:spPr>
          <a:xfrm>
            <a:off x="1591590" y="2127098"/>
            <a:ext cx="1519478" cy="46181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Epígrafe o antetítulo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820C788-0B7D-465A-8D47-7D6699C1D013}"/>
              </a:ext>
            </a:extLst>
          </p:cNvPr>
          <p:cNvSpPr/>
          <p:nvPr/>
        </p:nvSpPr>
        <p:spPr>
          <a:xfrm>
            <a:off x="9680184" y="2379577"/>
            <a:ext cx="1930400" cy="49699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Titular 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3B200942-A220-4009-9A72-A44BEEBA44B0}"/>
              </a:ext>
            </a:extLst>
          </p:cNvPr>
          <p:cNvSpPr/>
          <p:nvPr/>
        </p:nvSpPr>
        <p:spPr>
          <a:xfrm>
            <a:off x="9680182" y="2951741"/>
            <a:ext cx="1930400" cy="5324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Bajada o subtítulo  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5D6C7670-4079-4A4B-8FFF-D871F9026809}"/>
              </a:ext>
            </a:extLst>
          </p:cNvPr>
          <p:cNvSpPr/>
          <p:nvPr/>
        </p:nvSpPr>
        <p:spPr>
          <a:xfrm>
            <a:off x="9680184" y="3598271"/>
            <a:ext cx="1930400" cy="6268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 o entradilla 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77AE6327-4603-4AFA-A0FC-170D568727C0}"/>
              </a:ext>
            </a:extLst>
          </p:cNvPr>
          <p:cNvSpPr/>
          <p:nvPr/>
        </p:nvSpPr>
        <p:spPr>
          <a:xfrm>
            <a:off x="9680184" y="5069989"/>
            <a:ext cx="1930400" cy="81947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Cuerpo de la noticia 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3168CBF0-E0AC-442B-A4D8-544FAEFF20E8}"/>
              </a:ext>
            </a:extLst>
          </p:cNvPr>
          <p:cNvSpPr/>
          <p:nvPr/>
        </p:nvSpPr>
        <p:spPr>
          <a:xfrm>
            <a:off x="9680182" y="1621192"/>
            <a:ext cx="1930400" cy="4576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Imagen o fotografía  </a:t>
            </a:r>
          </a:p>
        </p:txBody>
      </p:sp>
      <p:sp>
        <p:nvSpPr>
          <p:cNvPr id="8" name="Flecha: hacia la izquierda 7">
            <a:extLst>
              <a:ext uri="{FF2B5EF4-FFF2-40B4-BE49-F238E27FC236}">
                <a16:creationId xmlns:a16="http://schemas.microsoft.com/office/drawing/2014/main" id="{DA764191-5D9B-46DE-941D-409311CCF0B0}"/>
              </a:ext>
            </a:extLst>
          </p:cNvPr>
          <p:cNvSpPr/>
          <p:nvPr/>
        </p:nvSpPr>
        <p:spPr>
          <a:xfrm>
            <a:off x="7735876" y="1705326"/>
            <a:ext cx="1903545" cy="187386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echa: hacia la izquierda 16">
            <a:extLst>
              <a:ext uri="{FF2B5EF4-FFF2-40B4-BE49-F238E27FC236}">
                <a16:creationId xmlns:a16="http://schemas.microsoft.com/office/drawing/2014/main" id="{0430BFF0-B282-460C-B199-896B608E0F50}"/>
              </a:ext>
            </a:extLst>
          </p:cNvPr>
          <p:cNvSpPr/>
          <p:nvPr/>
        </p:nvSpPr>
        <p:spPr>
          <a:xfrm>
            <a:off x="7633705" y="2429363"/>
            <a:ext cx="2005716" cy="319106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echa: hacia la izquierda 17">
            <a:extLst>
              <a:ext uri="{FF2B5EF4-FFF2-40B4-BE49-F238E27FC236}">
                <a16:creationId xmlns:a16="http://schemas.microsoft.com/office/drawing/2014/main" id="{977C0404-3844-4CD7-88E4-492305BA6DB6}"/>
              </a:ext>
            </a:extLst>
          </p:cNvPr>
          <p:cNvSpPr/>
          <p:nvPr/>
        </p:nvSpPr>
        <p:spPr>
          <a:xfrm>
            <a:off x="7614641" y="3085665"/>
            <a:ext cx="2024780" cy="2135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echa: hacia la izquierda 18">
            <a:extLst>
              <a:ext uri="{FF2B5EF4-FFF2-40B4-BE49-F238E27FC236}">
                <a16:creationId xmlns:a16="http://schemas.microsoft.com/office/drawing/2014/main" id="{5470F940-53A9-400F-BF26-2DD1A0748F92}"/>
              </a:ext>
            </a:extLst>
          </p:cNvPr>
          <p:cNvSpPr/>
          <p:nvPr/>
        </p:nvSpPr>
        <p:spPr>
          <a:xfrm>
            <a:off x="7646003" y="3470316"/>
            <a:ext cx="1993417" cy="789074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echa: hacia la izquierda 19">
            <a:extLst>
              <a:ext uri="{FF2B5EF4-FFF2-40B4-BE49-F238E27FC236}">
                <a16:creationId xmlns:a16="http://schemas.microsoft.com/office/drawing/2014/main" id="{60D91F62-9CE1-4143-BE24-31BBEB23A2AA}"/>
              </a:ext>
            </a:extLst>
          </p:cNvPr>
          <p:cNvSpPr/>
          <p:nvPr/>
        </p:nvSpPr>
        <p:spPr>
          <a:xfrm>
            <a:off x="7713687" y="4466723"/>
            <a:ext cx="1930400" cy="1892779"/>
          </a:xfrm>
          <a:prstGeom prst="leftArrow">
            <a:avLst>
              <a:gd name="adj1" fmla="val 50000"/>
              <a:gd name="adj2" fmla="val 3355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  <p:bldP spid="8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echa: pentágono 5">
            <a:extLst>
              <a:ext uri="{FF2B5EF4-FFF2-40B4-BE49-F238E27FC236}">
                <a16:creationId xmlns:a16="http://schemas.microsoft.com/office/drawing/2014/main" id="{CBB3FF67-114E-495A-A86E-C89AD6193F14}"/>
              </a:ext>
            </a:extLst>
          </p:cNvPr>
          <p:cNvSpPr/>
          <p:nvPr/>
        </p:nvSpPr>
        <p:spPr>
          <a:xfrm>
            <a:off x="147780" y="187709"/>
            <a:ext cx="9337965" cy="969817"/>
          </a:xfrm>
          <a:prstGeom prst="homePlate">
            <a:avLst/>
          </a:prstGeom>
          <a:solidFill>
            <a:srgbClr val="1DBEFF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Estructura de una noticia </a:t>
            </a:r>
          </a:p>
        </p:txBody>
      </p:sp>
      <p:pic>
        <p:nvPicPr>
          <p:cNvPr id="1028" name="Picture 4" descr="https://1eso1415.files.wordpress.com/2016/04/0b9c2-piramide-invertida.gif">
            <a:extLst>
              <a:ext uri="{FF2B5EF4-FFF2-40B4-BE49-F238E27FC236}">
                <a16:creationId xmlns:a16="http://schemas.microsoft.com/office/drawing/2014/main" id="{999D1BA7-B932-4C90-BFA9-E30BE60E1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853" y="1240654"/>
            <a:ext cx="5354110" cy="535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ufos!: Sobre mitos navideños y racionalismo infantil #La Ciencia y sus  Demonios #noticias">
            <a:extLst>
              <a:ext uri="{FF2B5EF4-FFF2-40B4-BE49-F238E27FC236}">
                <a16:creationId xmlns:a16="http://schemas.microsoft.com/office/drawing/2014/main" id="{D871A00D-D063-4FC3-B649-2FD441E2C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532" y="2946400"/>
            <a:ext cx="3805468" cy="341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es periódicos desaparecen en una semana · Espacio Público">
            <a:extLst>
              <a:ext uri="{FF2B5EF4-FFF2-40B4-BE49-F238E27FC236}">
                <a16:creationId xmlns:a16="http://schemas.microsoft.com/office/drawing/2014/main" id="{5A297C09-B99F-49B6-A905-DCD50D391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0" y="1157526"/>
            <a:ext cx="9882911" cy="1500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2F330DEF-F7F4-4D42-BD6A-555A982E3BB5}"/>
              </a:ext>
            </a:extLst>
          </p:cNvPr>
          <p:cNvGraphicFramePr>
            <a:graphicFrameLocks noGrp="1"/>
          </p:cNvGraphicFramePr>
          <p:nvPr/>
        </p:nvGraphicFramePr>
        <p:xfrm>
          <a:off x="98118" y="1907942"/>
          <a:ext cx="11946102" cy="449285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91017">
                  <a:extLst>
                    <a:ext uri="{9D8B030D-6E8A-4147-A177-3AD203B41FA5}">
                      <a16:colId xmlns:a16="http://schemas.microsoft.com/office/drawing/2014/main" val="2815043700"/>
                    </a:ext>
                  </a:extLst>
                </a:gridCol>
                <a:gridCol w="1991017">
                  <a:extLst>
                    <a:ext uri="{9D8B030D-6E8A-4147-A177-3AD203B41FA5}">
                      <a16:colId xmlns:a16="http://schemas.microsoft.com/office/drawing/2014/main" val="2569948837"/>
                    </a:ext>
                  </a:extLst>
                </a:gridCol>
                <a:gridCol w="1991017">
                  <a:extLst>
                    <a:ext uri="{9D8B030D-6E8A-4147-A177-3AD203B41FA5}">
                      <a16:colId xmlns:a16="http://schemas.microsoft.com/office/drawing/2014/main" val="2017757466"/>
                    </a:ext>
                  </a:extLst>
                </a:gridCol>
                <a:gridCol w="1991017">
                  <a:extLst>
                    <a:ext uri="{9D8B030D-6E8A-4147-A177-3AD203B41FA5}">
                      <a16:colId xmlns:a16="http://schemas.microsoft.com/office/drawing/2014/main" val="582518104"/>
                    </a:ext>
                  </a:extLst>
                </a:gridCol>
                <a:gridCol w="1991017">
                  <a:extLst>
                    <a:ext uri="{9D8B030D-6E8A-4147-A177-3AD203B41FA5}">
                      <a16:colId xmlns:a16="http://schemas.microsoft.com/office/drawing/2014/main" val="396881904"/>
                    </a:ext>
                  </a:extLst>
                </a:gridCol>
                <a:gridCol w="1991017">
                  <a:extLst>
                    <a:ext uri="{9D8B030D-6E8A-4147-A177-3AD203B41FA5}">
                      <a16:colId xmlns:a16="http://schemas.microsoft.com/office/drawing/2014/main" val="3598486741"/>
                    </a:ext>
                  </a:extLst>
                </a:gridCol>
              </a:tblGrid>
              <a:tr h="7488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b="1" u="none" cap="none" spc="50" dirty="0">
                          <a:ln w="9525" cmpd="sng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rgbClr val="70AD47">
                              <a:tint val="1000"/>
                            </a:srgbClr>
                          </a:solidFill>
                          <a:effectLst>
                            <a:glow rad="38100">
                              <a:schemeClr val="accent1">
                                <a:alpha val="40000"/>
                              </a:schemeClr>
                            </a:glo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EPÍGRAFE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b="1" u="none" cap="none" spc="0" dirty="0">
                          <a:ln w="6600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dist="38100" dir="2700000" algn="tl" rotWithShape="0">
                              <a:schemeClr val="accent2"/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TITULAR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u="none" cap="none" spc="0" dirty="0">
                          <a:ln/>
                          <a:solidFill>
                            <a:schemeClr val="accent4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BAJADA</a:t>
                      </a:r>
                      <a:endParaRPr lang="es-CL" sz="2000" b="1" u="none" cap="none" spc="0" dirty="0">
                        <a:ln/>
                        <a:solidFill>
                          <a:schemeClr val="accent4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b="1" u="none" cap="none" spc="0" dirty="0">
                          <a:ln w="6600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dist="38100" dir="2700000" algn="tl" rotWithShape="0">
                              <a:schemeClr val="accent2"/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u="none" cap="none" spc="0" dirty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CUERPO DE LA NOTICIA</a:t>
                      </a:r>
                      <a:endParaRPr lang="es-CL" sz="2000" b="1" u="none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B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u="none" cap="none" spc="0" dirty="0">
                          <a:ln w="10160">
                            <a:solidFill>
                              <a:schemeClr val="accent5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FOTOGRAFÍA</a:t>
                      </a:r>
                      <a:endParaRPr lang="es-CL" sz="2000" b="1" u="none" cap="none" spc="0" dirty="0">
                        <a:ln w="10160">
                          <a:solidFill>
                            <a:schemeClr val="accent5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195288"/>
                  </a:ext>
                </a:extLst>
              </a:tr>
              <a:tr h="374404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 una línea y va antes del título.</a:t>
                      </a:r>
                      <a:endParaRPr lang="es-CL" sz="16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endParaRPr lang="es-CL" sz="16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r>
                        <a:rPr lang="es-CL" sz="1600" b="1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Informa sobre la imagen.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 el título de la noticia, destinado a captar la atención de los/as lectores/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Debe ser breve y atractivo.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Dice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¿Qué ocurrió?</a:t>
                      </a:r>
                      <a:endParaRPr lang="es-CL" sz="20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 una síntesis de lo más importante del texto, por lo que debe ser llamativa.</a:t>
                      </a:r>
                      <a:endParaRPr lang="es-CL" sz="16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endParaRPr lang="es-CL" sz="16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endParaRPr lang="es-CL" sz="16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endParaRPr lang="es-CL" sz="16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6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 el primer párrafo, </a:t>
                      </a:r>
                      <a:r>
                        <a:rPr lang="es-ES" sz="16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suele llevar la parte más importante de la noticia y responde a las siguientes preguntas: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600" b="1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¿Qué pasó?,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600" b="1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¿a quién o a quiénes?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600" b="1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¿cuándo pasó?, ¿cómo?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600" b="1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¿dónde pasó?,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600" b="1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¿por qué?</a:t>
                      </a:r>
                      <a:r>
                        <a:rPr lang="es-ES" sz="1600" b="1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s-CL" sz="16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 presenta la información  más detallada de la noticia.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Desarrolla la información.</a:t>
                      </a:r>
                      <a:endParaRPr lang="es-CL" sz="16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B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 una imagen inherente al tema.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 imagen es opcional.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u="non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Está ubicada al pie de la noticia.</a:t>
                      </a:r>
                      <a:endParaRPr lang="es-CL" sz="1600" b="0" u="none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endParaRPr lang="es-CL" sz="16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28513"/>
                  </a:ext>
                </a:extLst>
              </a:tr>
            </a:tbl>
          </a:graphicData>
        </a:graphic>
      </p:graphicFrame>
      <p:sp>
        <p:nvSpPr>
          <p:cNvPr id="8" name="Flecha: pentágono 7">
            <a:extLst>
              <a:ext uri="{FF2B5EF4-FFF2-40B4-BE49-F238E27FC236}">
                <a16:creationId xmlns:a16="http://schemas.microsoft.com/office/drawing/2014/main" id="{A6C65D73-CED4-48DD-B47A-D6755EEDBDFE}"/>
              </a:ext>
            </a:extLst>
          </p:cNvPr>
          <p:cNvSpPr/>
          <p:nvPr/>
        </p:nvSpPr>
        <p:spPr>
          <a:xfrm>
            <a:off x="147780" y="187709"/>
            <a:ext cx="9337965" cy="969817"/>
          </a:xfrm>
          <a:prstGeom prst="homePlate">
            <a:avLst/>
          </a:prstGeom>
          <a:solidFill>
            <a:srgbClr val="FF66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Estructura de una noticia </a:t>
            </a:r>
          </a:p>
        </p:txBody>
      </p:sp>
    </p:spTree>
    <p:extLst>
      <p:ext uri="{BB962C8B-B14F-4D97-AF65-F5344CB8AC3E}">
        <p14:creationId xmlns:p14="http://schemas.microsoft.com/office/powerpoint/2010/main" val="72872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606</Words>
  <Application>Microsoft Office PowerPoint</Application>
  <PresentationFormat>Panorámica</PresentationFormat>
  <Paragraphs>123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36" baseType="lpstr">
      <vt:lpstr>Arial</vt:lpstr>
      <vt:lpstr>Baby Monsta</vt:lpstr>
      <vt:lpstr>Brighly Crush</vt:lpstr>
      <vt:lpstr>Calibri</vt:lpstr>
      <vt:lpstr>Calibri Light</vt:lpstr>
      <vt:lpstr>Chewy</vt:lpstr>
      <vt:lpstr>Choco Bear</vt:lpstr>
      <vt:lpstr>HelloCartoon</vt:lpstr>
      <vt:lpstr>Janda Closer To Free</vt:lpstr>
      <vt:lpstr>Tahoma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Tamara Diaz Gutierrez</dc:creator>
  <cp:lastModifiedBy>Ninoska</cp:lastModifiedBy>
  <cp:revision>26</cp:revision>
  <dcterms:created xsi:type="dcterms:W3CDTF">2021-06-06T19:28:40Z</dcterms:created>
  <dcterms:modified xsi:type="dcterms:W3CDTF">2021-11-25T22:58:32Z</dcterms:modified>
</cp:coreProperties>
</file>