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9"/>
  </p:notesMasterIdLst>
  <p:sldIdLst>
    <p:sldId id="256" r:id="rId2"/>
    <p:sldId id="259" r:id="rId3"/>
    <p:sldId id="258" r:id="rId4"/>
    <p:sldId id="279" r:id="rId5"/>
    <p:sldId id="263" r:id="rId6"/>
    <p:sldId id="276" r:id="rId7"/>
    <p:sldId id="26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15A156-7E39-4F34-BC67-9DAB68B6FAFB}">
  <a:tblStyle styleId="{2615A156-7E39-4F34-BC67-9DAB68B6FA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87bc72729b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87bc72729b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530070d1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4" name="Google Shape;2904;g530070d1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87bc72729b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87bc72729b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g8883afdb4b_0_2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7" name="Google Shape;2737;g8883afdb4b_0_2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8883afdb4b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8883afdb4b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05143" y="3997768"/>
            <a:ext cx="2741694" cy="1642631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6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1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528" name="Google Shape;528;p1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529" name="Google Shape;529;p1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2" name="Google Shape;542;p1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543" name="Google Shape;543;p1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544" name="Google Shape;544;p1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1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1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63" name="Google Shape;563;p1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5" name="Google Shape;565;p11"/>
          <p:cNvSpPr txBox="1">
            <a:spLocks noGrp="1"/>
          </p:cNvSpPr>
          <p:nvPr>
            <p:ph type="title" hasCustomPrompt="1"/>
          </p:nvPr>
        </p:nvSpPr>
        <p:spPr>
          <a:xfrm>
            <a:off x="1597200" y="1560100"/>
            <a:ext cx="59496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6" name="Google Shape;566;p11"/>
          <p:cNvSpPr txBox="1">
            <a:spLocks noGrp="1"/>
          </p:cNvSpPr>
          <p:nvPr>
            <p:ph type="body" idx="1"/>
          </p:nvPr>
        </p:nvSpPr>
        <p:spPr>
          <a:xfrm>
            <a:off x="1807350" y="2738225"/>
            <a:ext cx="552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567" name="Google Shape;567;p11"/>
          <p:cNvGrpSpPr/>
          <p:nvPr/>
        </p:nvGrpSpPr>
        <p:grpSpPr>
          <a:xfrm>
            <a:off x="-346213" y="660969"/>
            <a:ext cx="1452956" cy="3257012"/>
            <a:chOff x="1577125" y="951200"/>
            <a:chExt cx="1105750" cy="2478700"/>
          </a:xfrm>
        </p:grpSpPr>
        <p:sp>
          <p:nvSpPr>
            <p:cNvPr id="568" name="Google Shape;568;p11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797142" y="-547451"/>
            <a:ext cx="1040589" cy="1909800"/>
            <a:chOff x="1986275" y="390525"/>
            <a:chExt cx="791925" cy="1453425"/>
          </a:xfrm>
        </p:grpSpPr>
        <p:sp>
          <p:nvSpPr>
            <p:cNvPr id="579" name="Google Shape;579;p11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1"/>
          <p:cNvGrpSpPr/>
          <p:nvPr/>
        </p:nvGrpSpPr>
        <p:grpSpPr>
          <a:xfrm>
            <a:off x="7627410" y="2973402"/>
            <a:ext cx="1516586" cy="2882555"/>
            <a:chOff x="4949150" y="3435000"/>
            <a:chExt cx="1154175" cy="2193725"/>
          </a:xfrm>
        </p:grpSpPr>
        <p:sp>
          <p:nvSpPr>
            <p:cNvPr id="589" name="Google Shape;589;p11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8552559" y="2059059"/>
            <a:ext cx="340589" cy="570867"/>
            <a:chOff x="5268375" y="3348400"/>
            <a:chExt cx="259200" cy="434450"/>
          </a:xfrm>
        </p:grpSpPr>
        <p:sp>
          <p:nvSpPr>
            <p:cNvPr id="610" name="Google Shape;610;p11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1"/>
          <p:cNvSpPr/>
          <p:nvPr/>
        </p:nvSpPr>
        <p:spPr>
          <a:xfrm rot="9019462" flipH="1">
            <a:off x="-266571" y="4212092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"/>
          <p:cNvSpPr/>
          <p:nvPr/>
        </p:nvSpPr>
        <p:spPr>
          <a:xfrm rot="9019462" flipH="1">
            <a:off x="6273854" y="-15497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65" name="Google Shape;665;p1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79" name="Google Shape;679;p1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80" name="Google Shape;680;p1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1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1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9" name="Google Shape;699;p1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1" name="Google Shape;701;p14"/>
          <p:cNvSpPr txBox="1">
            <a:spLocks noGrp="1"/>
          </p:cNvSpPr>
          <p:nvPr>
            <p:ph type="title"/>
          </p:nvPr>
        </p:nvSpPr>
        <p:spPr>
          <a:xfrm>
            <a:off x="1978200" y="1547871"/>
            <a:ext cx="51876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ubTitle" idx="1"/>
          </p:nvPr>
        </p:nvSpPr>
        <p:spPr>
          <a:xfrm>
            <a:off x="2832450" y="2731238"/>
            <a:ext cx="34791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14"/>
          <p:cNvSpPr/>
          <p:nvPr/>
        </p:nvSpPr>
        <p:spPr>
          <a:xfrm rot="-10303763">
            <a:off x="-926076" y="3388122"/>
            <a:ext cx="3427184" cy="304106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4"/>
          <p:cNvSpPr/>
          <p:nvPr/>
        </p:nvSpPr>
        <p:spPr>
          <a:xfrm rot="5869302">
            <a:off x="7417885" y="-267663"/>
            <a:ext cx="3427179" cy="304106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4"/>
          <p:cNvGrpSpPr/>
          <p:nvPr/>
        </p:nvGrpSpPr>
        <p:grpSpPr>
          <a:xfrm rot="-937174">
            <a:off x="8399384" y="3207232"/>
            <a:ext cx="340793" cy="570846"/>
            <a:chOff x="2002900" y="3914700"/>
            <a:chExt cx="259350" cy="434425"/>
          </a:xfrm>
        </p:grpSpPr>
        <p:sp>
          <p:nvSpPr>
            <p:cNvPr id="706" name="Google Shape;706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4"/>
          <p:cNvGrpSpPr/>
          <p:nvPr/>
        </p:nvGrpSpPr>
        <p:grpSpPr>
          <a:xfrm rot="-937174">
            <a:off x="8151734" y="3807307"/>
            <a:ext cx="340793" cy="570846"/>
            <a:chOff x="2002900" y="3914700"/>
            <a:chExt cx="259350" cy="434425"/>
          </a:xfrm>
        </p:grpSpPr>
        <p:sp>
          <p:nvSpPr>
            <p:cNvPr id="709" name="Google Shape;709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14"/>
          <p:cNvSpPr/>
          <p:nvPr/>
        </p:nvSpPr>
        <p:spPr>
          <a:xfrm>
            <a:off x="-176197" y="2"/>
            <a:ext cx="1928312" cy="2339618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0430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36012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36012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61594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61594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45" name="Google Shape;845;p1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46" name="Google Shape;846;p1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9" name="Google Shape;859;p1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60" name="Google Shape;860;p1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61" name="Google Shape;861;p1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1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1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1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1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1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1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1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1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0" name="Google Shape;880;p1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2" name="Google Shape;882;p17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2"/>
          </p:nvPr>
        </p:nvSpPr>
        <p:spPr>
          <a:xfrm>
            <a:off x="1334563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1334550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5" name="Google Shape;885;p17"/>
          <p:cNvSpPr txBox="1">
            <a:spLocks noGrp="1"/>
          </p:cNvSpPr>
          <p:nvPr>
            <p:ph type="title" idx="3"/>
          </p:nvPr>
        </p:nvSpPr>
        <p:spPr>
          <a:xfrm>
            <a:off x="5128038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6" name="Google Shape;886;p17"/>
          <p:cNvSpPr txBox="1">
            <a:spLocks noGrp="1"/>
          </p:cNvSpPr>
          <p:nvPr>
            <p:ph type="subTitle" idx="4"/>
          </p:nvPr>
        </p:nvSpPr>
        <p:spPr>
          <a:xfrm>
            <a:off x="5128025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7" name="Google Shape;887;p17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7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17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891" name="Google Shape;891;p1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SECTION_HEADER_1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0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21" name="Google Shape;1021;p2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022" name="Google Shape;1022;p2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5" name="Google Shape;1035;p2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036" name="Google Shape;1036;p2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037" name="Google Shape;1037;p2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2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9" name="Google Shape;1039;p2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0" name="Google Shape;1040;p2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1" name="Google Shape;1041;p2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Google Shape;1042;p2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Google Shape;1043;p2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Google Shape;1044;p2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Google Shape;1045;p2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Google Shape;1046;p2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Google Shape;1047;p2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Google Shape;1048;p2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Google Shape;1049;p2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Google Shape;1050;p2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Google Shape;1051;p2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2" name="Google Shape;1052;p2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3" name="Google Shape;1053;p2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Google Shape;1054;p2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Google Shape;1055;p2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56" name="Google Shape;1056;p2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58" name="Google Shape;1058;p20"/>
          <p:cNvSpPr txBox="1">
            <a:spLocks noGrp="1"/>
          </p:cNvSpPr>
          <p:nvPr>
            <p:ph type="title"/>
          </p:nvPr>
        </p:nvSpPr>
        <p:spPr>
          <a:xfrm>
            <a:off x="1866900" y="956861"/>
            <a:ext cx="5410200" cy="235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59" name="Google Shape;1059;p20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1060" name="Google Shape;1060;p2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20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1071" name="Google Shape;1071;p20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20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081" name="Google Shape;1081;p2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103" name="Google Shape;1103;p20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20"/>
          <p:cNvSpPr/>
          <p:nvPr/>
        </p:nvSpPr>
        <p:spPr>
          <a:xfrm rot="9019462" flipH="1">
            <a:off x="479854" y="3936117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0"/>
          <p:cNvSpPr/>
          <p:nvPr/>
        </p:nvSpPr>
        <p:spPr>
          <a:xfrm rot="9019462" flipH="1">
            <a:off x="6499654" y="-12454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277" name="Google Shape;1277;p2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278" name="Google Shape;1278;p2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1" name="Google Shape;1291;p2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292" name="Google Shape;1292;p2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293" name="Google Shape;1293;p2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4" name="Google Shape;1294;p2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5" name="Google Shape;1295;p2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6" name="Google Shape;1296;p2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7" name="Google Shape;1297;p2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8" name="Google Shape;1298;p2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9" name="Google Shape;1299;p2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0" name="Google Shape;1300;p2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1" name="Google Shape;1301;p2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2" name="Google Shape;1302;p2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3" name="Google Shape;1303;p2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4" name="Google Shape;1304;p2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5" name="Google Shape;1305;p2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6" name="Google Shape;1306;p2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7" name="Google Shape;1307;p2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8" name="Google Shape;1308;p2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9" name="Google Shape;1309;p2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0" name="Google Shape;1310;p2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1" name="Google Shape;1311;p2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12" name="Google Shape;1312;p2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2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14" name="Google Shape;1314;p24"/>
          <p:cNvSpPr/>
          <p:nvPr/>
        </p:nvSpPr>
        <p:spPr>
          <a:xfrm rot="1180837">
            <a:off x="1848796" y="-148251"/>
            <a:ext cx="5446408" cy="5069258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4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6" name="Google Shape;1316;p24"/>
          <p:cNvGrpSpPr/>
          <p:nvPr/>
        </p:nvGrpSpPr>
        <p:grpSpPr>
          <a:xfrm>
            <a:off x="8009200" y="1407940"/>
            <a:ext cx="340786" cy="570834"/>
            <a:chOff x="2002900" y="3914700"/>
            <a:chExt cx="259350" cy="434425"/>
          </a:xfrm>
        </p:grpSpPr>
        <p:sp>
          <p:nvSpPr>
            <p:cNvPr id="1317" name="Google Shape;1317;p2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24"/>
          <p:cNvGrpSpPr/>
          <p:nvPr/>
        </p:nvGrpSpPr>
        <p:grpSpPr>
          <a:xfrm>
            <a:off x="223660" y="4183751"/>
            <a:ext cx="340589" cy="570900"/>
            <a:chOff x="4347400" y="1195150"/>
            <a:chExt cx="259200" cy="434475"/>
          </a:xfrm>
        </p:grpSpPr>
        <p:sp>
          <p:nvSpPr>
            <p:cNvPr id="1320" name="Google Shape;1320;p24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4"/>
          <p:cNvGrpSpPr/>
          <p:nvPr/>
        </p:nvGrpSpPr>
        <p:grpSpPr>
          <a:xfrm>
            <a:off x="8562901" y="279731"/>
            <a:ext cx="354386" cy="578521"/>
            <a:chOff x="2254100" y="3662800"/>
            <a:chExt cx="269700" cy="440275"/>
          </a:xfrm>
        </p:grpSpPr>
        <p:sp>
          <p:nvSpPr>
            <p:cNvPr id="1323" name="Google Shape;1323;p2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24"/>
          <p:cNvGrpSpPr/>
          <p:nvPr/>
        </p:nvGrpSpPr>
        <p:grpSpPr>
          <a:xfrm rot="8864009">
            <a:off x="8218052" y="2412520"/>
            <a:ext cx="1040604" cy="1909828"/>
            <a:chOff x="1986275" y="390525"/>
            <a:chExt cx="791925" cy="1453425"/>
          </a:xfrm>
        </p:grpSpPr>
        <p:sp>
          <p:nvSpPr>
            <p:cNvPr id="1326" name="Google Shape;1326;p24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4"/>
          <p:cNvGrpSpPr/>
          <p:nvPr/>
        </p:nvGrpSpPr>
        <p:grpSpPr>
          <a:xfrm rot="8864009">
            <a:off x="6866988" y="3866978"/>
            <a:ext cx="2229036" cy="1948657"/>
            <a:chOff x="2636425" y="520675"/>
            <a:chExt cx="1696350" cy="1482975"/>
          </a:xfrm>
        </p:grpSpPr>
        <p:sp>
          <p:nvSpPr>
            <p:cNvPr id="1336" name="Google Shape;1336;p24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6" name="Google Shape;1346;p24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24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0" r:id="rId4"/>
    <p:sldLayoutId id="2147483661" r:id="rId5"/>
    <p:sldLayoutId id="2147483663" r:id="rId6"/>
    <p:sldLayoutId id="2147483666" r:id="rId7"/>
    <p:sldLayoutId id="2147483668" r:id="rId8"/>
    <p:sldLayoutId id="214748367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1"/>
          <p:cNvSpPr txBox="1">
            <a:spLocks noGrp="1"/>
          </p:cNvSpPr>
          <p:nvPr>
            <p:ph type="ctrTitle"/>
          </p:nvPr>
        </p:nvSpPr>
        <p:spPr>
          <a:xfrm>
            <a:off x="3000245" y="1665179"/>
            <a:ext cx="4383169" cy="20183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latin typeface="Abadi" panose="020B0604020104020204" pitchFamily="34" charset="0"/>
              </a:rPr>
              <a:t>Aprendiendo a escribir la vocal “U” en mayúscula y minúscula</a:t>
            </a:r>
            <a:endParaRPr sz="2800" dirty="0">
              <a:latin typeface="Abadi" panose="020B0604020104020204" pitchFamily="34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1DE97D7-D45F-4A02-B732-8A92B4961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589" y="4096658"/>
            <a:ext cx="3617700" cy="397500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Área: Lenguaje verbal</a:t>
            </a:r>
          </a:p>
          <a:p>
            <a:r>
              <a:rPr lang="es-CL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NT2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78FBC73-2EC8-4EC3-8D8B-A9CA044B9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052" y="660025"/>
            <a:ext cx="4351578" cy="1028100"/>
          </a:xfrm>
        </p:spPr>
        <p:txBody>
          <a:bodyPr/>
          <a:lstStyle/>
          <a:p>
            <a:r>
              <a:rPr lang="es-CL" sz="19900" dirty="0"/>
              <a:t>U u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6D0C0B-E62D-4270-BE95-2B62A73EB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26" y="699430"/>
            <a:ext cx="5058014" cy="41165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F047EE-4103-4F05-822E-1F14F8A7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542" y="440550"/>
            <a:ext cx="164606" cy="2194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2F3CF3-75AD-4339-8F08-3AB2869F4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62">
            <a:off x="1954606" y="680622"/>
            <a:ext cx="717963" cy="9572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182203-7CF5-40A0-B51F-0E49D4EDA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033" y="2547337"/>
            <a:ext cx="164606" cy="2194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B61BFEB-49E3-4A9B-9A86-4E1678D0D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478" y="4441366"/>
            <a:ext cx="164606" cy="2194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B8BF0D-C013-47BF-8AE9-0FE0B595C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46" y="2473041"/>
            <a:ext cx="164606" cy="2194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A865702-E7FE-4B76-9E5E-50EE58AF4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873" y="4355240"/>
            <a:ext cx="164606" cy="2194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CF7ADB4-DEAE-41C2-9822-1101D49F6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082" y="2141393"/>
            <a:ext cx="5657040" cy="30021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A6FAE51-B60D-478B-AEB3-EC7B344BD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62">
            <a:off x="4000704" y="1384286"/>
            <a:ext cx="564436" cy="7525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1BBC19-24AF-40D1-AA50-9489A609D016}"/>
              </a:ext>
            </a:extLst>
          </p:cNvPr>
          <p:cNvSpPr txBox="1"/>
          <p:nvPr/>
        </p:nvSpPr>
        <p:spPr>
          <a:xfrm>
            <a:off x="6095828" y="313191"/>
            <a:ext cx="261630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Observa el camino a seguir para escribir la vocal y escucha su sonido</a:t>
            </a:r>
          </a:p>
        </p:txBody>
      </p:sp>
      <p:pic>
        <p:nvPicPr>
          <p:cNvPr id="18" name="u">
            <a:hlinkClick r:id="" action="ppaction://media"/>
            <a:extLst>
              <a:ext uri="{FF2B5EF4-FFF2-40B4-BE49-F238E27FC236}">
                <a16:creationId xmlns:a16="http://schemas.microsoft.com/office/drawing/2014/main" id="{70FC8305-6195-44D6-B5A1-0D42B138F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3425" y="3770661"/>
            <a:ext cx="890180" cy="890180"/>
          </a:xfrm>
          <a:prstGeom prst="rect">
            <a:avLst/>
          </a:prstGeom>
          <a:effectLst>
            <a:glow rad="63500">
              <a:schemeClr val="accent4">
                <a:lumMod val="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7901 L -0.04184 0.07932 C -0.05139 0.13364 -0.04792 0.1037 -0.04496 0.19907 C -0.04496 0.20123 -0.04357 0.20339 -0.0434 0.20555 C -0.04201 0.21296 -0.0401 0.22778 -0.0401 0.22809 C -0.0408 0.24629 -0.0434 0.29136 -0.0401 0.3145 C -0.03941 0.31944 -0.0368 0.32315 -0.03542 0.32778 C -0.03472 0.32994 -0.03472 0.33241 -0.03385 0.33457 C -0.03194 0.33858 -0.02969 0.34197 -0.0276 0.34568 C -0.02257 0.35309 -0.01545 0.36389 -0.00868 0.37006 C -0.00642 0.3716 -0.00451 0.37315 -0.00226 0.37438 C 0.00139 0.37623 0.00521 0.37747 0.00886 0.37901 C 0.01146 0.37809 0.01389 0.37716 0.01684 0.37654 C 0.02101 0.37562 0.02518 0.37531 0.02934 0.37438 C 0.03264 0.37376 0.03559 0.37284 0.03872 0.37222 C 0.04202 0.37006 0.04531 0.36821 0.04809 0.36543 C 0.05052 0.36358 0.05261 0.36142 0.05452 0.35895 C 0.06129 0.35031 0.06511 0.34444 0.07031 0.33457 C 0.07136 0.33241 0.0724 0.32994 0.07344 0.32778 C 0.07552 0.32407 0.07761 0.32037 0.07986 0.31667 C 0.08507 0.30802 0.0849 0.31234 0.08768 0.30123 C 0.08854 0.29815 0.08854 0.29506 0.08924 0.29228 C 0.09323 0.27716 0.0941 0.28025 0.09566 0.2679 C 0.09618 0.26265 0.0967 0.25741 0.09705 0.25216 C 0.09774 0.24784 0.09827 0.24321 0.09896 0.23889 C 0.0941 0.12839 0.1007 0.24907 0.0941 0.18117 C 0.08577 0.09629 0.10278 0.22592 0.08611 0.10771 C 0.08768 0.08549 0.09097 0.06358 0.09097 0.04136 L 0.09097 0.04167 " pathEditMode="relative" rAng="0" ptsTypes="AAAAAAAAAAAAAAAAAAAAAAAA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4846 L -0.00972 0.04846 C -0.00937 0.05679 -0.00885 0.06482 -0.0085 0.07315 C -0.00746 0.09815 -0.00781 0.10865 -0.00607 0.13087 C -0.00573 0.13457 -0.00538 0.13828 -0.00486 0.14198 C -0.00364 0.14877 -0.00104 0.16204 -0.00104 0.16204 C 0.00052 0.18087 0.00035 0.18272 0.004 0.20432 C 0.00521 0.21173 0.00556 0.21976 0.00764 0.22655 C 0.00938 0.23179 0.0125 0.23581 0.01528 0.23982 C 0.0165 0.24167 0.02483 0.24414 0.02518 0.24414 C 0.02986 0.24291 0.03455 0.2426 0.03889 0.23982 C 0.04323 0.23704 0.04913 0.22284 0.05157 0.2176 C 0.05191 0.21451 0.05209 0.21142 0.05278 0.20865 C 0.0533 0.20618 0.05452 0.20432 0.05521 0.20186 C 0.05591 0.2 0.05608 0.19753 0.05643 0.19537 C 0.05608 0.15988 0.05521 0.12408 0.05521 0.08858 C 0.05521 0.075 0.05695 0.04414 0.05782 0.02871 C 0.05851 0.03303 0.05973 0.03735 0.06025 0.04198 C 0.06181 0.05587 0.06302 0.07007 0.06407 0.08426 C 0.06441 0.09013 0.06459 0.09599 0.06528 0.10186 C 0.06684 0.1176 0.06858 0.13303 0.07032 0.14877 C 0.07066 0.15247 0.07118 0.15587 0.07153 0.15988 C 0.07205 0.16791 0.07361 0.19013 0.07396 0.19753 C 0.07448 0.21019 0.07396 0.22284 0.07518 0.2355 C 0.07986 0.28179 0.07813 0.26204 0.08907 0.28858 C 0.0941 0.30093 0.08872 0.29507 0.0941 0.3 L 0.0941 0.3 " pathEditMode="relative" ptsTypes="AAAAAAAAAAAAAAAAAAAAAAAA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535025-BEE9-4DEE-B706-7FC57A60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96" y="1643460"/>
            <a:ext cx="5137468" cy="3056136"/>
          </a:xfrm>
          <a:prstGeom prst="rect">
            <a:avLst/>
          </a:prstGeom>
        </p:spPr>
      </p:pic>
      <p:sp>
        <p:nvSpPr>
          <p:cNvPr id="2193" name="Google Shape;2193;p43"/>
          <p:cNvSpPr txBox="1">
            <a:spLocks noGrp="1"/>
          </p:cNvSpPr>
          <p:nvPr>
            <p:ph type="title" idx="6"/>
          </p:nvPr>
        </p:nvSpPr>
        <p:spPr>
          <a:xfrm>
            <a:off x="2063637" y="952518"/>
            <a:ext cx="479081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2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</a:br>
            <a:r>
              <a:rPr lang="es-CL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rPr>
              <a:t>¡Juguemos !</a:t>
            </a:r>
            <a:br>
              <a:rPr lang="es-CL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rPr>
            </a:br>
            <a:r>
              <a:rPr lang="es-CL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rPr>
              <a:t>indica con tu dedo índice la vocal /u/ mayúscula y minúscula</a:t>
            </a:r>
            <a:endParaRPr sz="24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badi" panose="020B0604020104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E1681C9-0ACE-472B-89F5-17198E17B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45" y="4160635"/>
            <a:ext cx="784803" cy="53896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EC354DF-A9EB-4B01-8F69-B7EE26DBA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704" y="3657802"/>
            <a:ext cx="925858" cy="8776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3DD9D32-ADD4-494F-A610-AEEDAE794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28351">
            <a:off x="714789" y="487330"/>
            <a:ext cx="585267" cy="55478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669DB95-9236-4B13-A677-FB231887C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484" y="4044496"/>
            <a:ext cx="164606" cy="21947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D2511D6-3B1C-4282-BA5C-C07298236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723" y="320472"/>
            <a:ext cx="164606" cy="2194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29CDD77-7C11-425C-BF82-D9BB0A08B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330" y="1819600"/>
            <a:ext cx="164606" cy="219475"/>
          </a:xfrm>
          <a:prstGeom prst="rect">
            <a:avLst/>
          </a:prstGeom>
        </p:spPr>
      </p:pic>
      <p:pic>
        <p:nvPicPr>
          <p:cNvPr id="2178" name="Imagen 2177">
            <a:extLst>
              <a:ext uri="{FF2B5EF4-FFF2-40B4-BE49-F238E27FC236}">
                <a16:creationId xmlns:a16="http://schemas.microsoft.com/office/drawing/2014/main" id="{90C7A6F7-9FA2-401F-8EE3-7C748ACE8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936" y="2917680"/>
            <a:ext cx="164606" cy="219475"/>
          </a:xfrm>
          <a:prstGeom prst="rect">
            <a:avLst/>
          </a:prstGeom>
        </p:spPr>
      </p:pic>
      <p:pic>
        <p:nvPicPr>
          <p:cNvPr id="2179" name="Imagen 2178">
            <a:extLst>
              <a:ext uri="{FF2B5EF4-FFF2-40B4-BE49-F238E27FC236}">
                <a16:creationId xmlns:a16="http://schemas.microsoft.com/office/drawing/2014/main" id="{90FC13C2-7BB7-4B7D-A801-74B989B6A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637" y="4480121"/>
            <a:ext cx="164606" cy="219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23156A7-CA53-4D45-A81D-6F28AC194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6879" y="580503"/>
            <a:ext cx="2603218" cy="25910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6371FD3-E68D-4FCC-AD63-928DC7E34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15" b="96296" l="2137" r="97436">
                        <a14:foregroundMark x1="7265" y1="62037" x2="7265" y2="62037"/>
                        <a14:foregroundMark x1="2991" y1="64815" x2="2991" y2="64815"/>
                        <a14:foregroundMark x1="36325" y1="94444" x2="36325" y2="94444"/>
                        <a14:foregroundMark x1="26068" y1="95370" x2="26068" y2="95370"/>
                        <a14:foregroundMark x1="93162" y1="48148" x2="93162" y2="48148"/>
                        <a14:foregroundMark x1="97863" y1="56019" x2="97863" y2="56019"/>
                        <a14:foregroundMark x1="52564" y1="2315" x2="52564" y2="2315"/>
                        <a14:foregroundMark x1="68803" y1="96296" x2="68803" y2="96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0476" y="2834860"/>
            <a:ext cx="2501026" cy="23086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5154357-913E-446F-A834-78F40A1BA7F6}"/>
              </a:ext>
            </a:extLst>
          </p:cNvPr>
          <p:cNvSpPr txBox="1"/>
          <p:nvPr/>
        </p:nvSpPr>
        <p:spPr>
          <a:xfrm>
            <a:off x="2604977" y="2039075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F589538-C8B0-4B2B-B749-D8D4EF0E87D8}"/>
              </a:ext>
            </a:extLst>
          </p:cNvPr>
          <p:cNvSpPr txBox="1"/>
          <p:nvPr/>
        </p:nvSpPr>
        <p:spPr>
          <a:xfrm>
            <a:off x="3497479" y="2250085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153B4B-BC67-4E81-BBD2-FF0034389BA1}"/>
              </a:ext>
            </a:extLst>
          </p:cNvPr>
          <p:cNvSpPr txBox="1"/>
          <p:nvPr/>
        </p:nvSpPr>
        <p:spPr>
          <a:xfrm>
            <a:off x="4935527" y="2333341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6DDB71D-D778-4E69-AAFB-5F2AFDB420E9}"/>
              </a:ext>
            </a:extLst>
          </p:cNvPr>
          <p:cNvSpPr txBox="1"/>
          <p:nvPr/>
        </p:nvSpPr>
        <p:spPr>
          <a:xfrm>
            <a:off x="4459042" y="2426082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8060542-A666-43D2-B41A-9E9C7367B2C0}"/>
              </a:ext>
            </a:extLst>
          </p:cNvPr>
          <p:cNvSpPr txBox="1"/>
          <p:nvPr/>
        </p:nvSpPr>
        <p:spPr>
          <a:xfrm>
            <a:off x="4403375" y="3111733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E5FE623-E397-46C5-AE36-A406EC63154E}"/>
              </a:ext>
            </a:extLst>
          </p:cNvPr>
          <p:cNvSpPr txBox="1"/>
          <p:nvPr/>
        </p:nvSpPr>
        <p:spPr>
          <a:xfrm>
            <a:off x="5525925" y="2331462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868D051-284F-4586-B0F8-9B92A40E65ED}"/>
              </a:ext>
            </a:extLst>
          </p:cNvPr>
          <p:cNvSpPr txBox="1"/>
          <p:nvPr/>
        </p:nvSpPr>
        <p:spPr>
          <a:xfrm>
            <a:off x="2221240" y="2808705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5F7BB0B-449B-46DB-B865-1A69C5AC5AA8}"/>
              </a:ext>
            </a:extLst>
          </p:cNvPr>
          <p:cNvSpPr txBox="1"/>
          <p:nvPr/>
        </p:nvSpPr>
        <p:spPr>
          <a:xfrm>
            <a:off x="5081879" y="3194084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F58A20D-BE3B-41D7-9FA4-13BA20A59550}"/>
              </a:ext>
            </a:extLst>
          </p:cNvPr>
          <p:cNvSpPr txBox="1"/>
          <p:nvPr/>
        </p:nvSpPr>
        <p:spPr>
          <a:xfrm>
            <a:off x="5714906" y="1882284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91CF55C-7CA7-4221-A92D-FB575CFC5F68}"/>
              </a:ext>
            </a:extLst>
          </p:cNvPr>
          <p:cNvSpPr txBox="1"/>
          <p:nvPr/>
        </p:nvSpPr>
        <p:spPr>
          <a:xfrm>
            <a:off x="3215162" y="2593275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B09B159-F737-4A62-8E62-D569B8974DF0}"/>
              </a:ext>
            </a:extLst>
          </p:cNvPr>
          <p:cNvSpPr txBox="1"/>
          <p:nvPr/>
        </p:nvSpPr>
        <p:spPr>
          <a:xfrm>
            <a:off x="5680005" y="3073027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755136F-CE1F-4AA3-9D09-F1C4444094D3}"/>
              </a:ext>
            </a:extLst>
          </p:cNvPr>
          <p:cNvSpPr txBox="1"/>
          <p:nvPr/>
        </p:nvSpPr>
        <p:spPr>
          <a:xfrm>
            <a:off x="3904714" y="2807617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7A09E1E-6A24-46CC-AC3A-66B38A083B53}"/>
              </a:ext>
            </a:extLst>
          </p:cNvPr>
          <p:cNvSpPr txBox="1"/>
          <p:nvPr/>
        </p:nvSpPr>
        <p:spPr>
          <a:xfrm>
            <a:off x="3776475" y="3524100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DA71B66-DA9E-447F-B4AC-E14F70857197}"/>
              </a:ext>
            </a:extLst>
          </p:cNvPr>
          <p:cNvSpPr txBox="1"/>
          <p:nvPr/>
        </p:nvSpPr>
        <p:spPr>
          <a:xfrm>
            <a:off x="2544869" y="3307227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282724F-8970-4534-912E-F1190FBF2BF3}"/>
              </a:ext>
            </a:extLst>
          </p:cNvPr>
          <p:cNvSpPr txBox="1"/>
          <p:nvPr/>
        </p:nvSpPr>
        <p:spPr>
          <a:xfrm>
            <a:off x="6387283" y="3404120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5E99431-0B27-4131-9203-7711C5BC9F5E}"/>
              </a:ext>
            </a:extLst>
          </p:cNvPr>
          <p:cNvSpPr txBox="1"/>
          <p:nvPr/>
        </p:nvSpPr>
        <p:spPr>
          <a:xfrm>
            <a:off x="4037485" y="3948195"/>
            <a:ext cx="40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36;p48">
            <a:extLst>
              <a:ext uri="{FF2B5EF4-FFF2-40B4-BE49-F238E27FC236}">
                <a16:creationId xmlns:a16="http://schemas.microsoft.com/office/drawing/2014/main" id="{119721D8-658C-42DD-B178-3683C082CFA9}"/>
              </a:ext>
            </a:extLst>
          </p:cNvPr>
          <p:cNvSpPr txBox="1">
            <a:spLocks/>
          </p:cNvSpPr>
          <p:nvPr/>
        </p:nvSpPr>
        <p:spPr>
          <a:xfrm>
            <a:off x="1150096" y="257175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dirty="0">
                <a:latin typeface="Abadi" panose="020B0604020104020204" pitchFamily="34" charset="0"/>
              </a:rPr>
              <a:t>Con tu dedo índice sigue el cohete</a:t>
            </a:r>
            <a:br>
              <a:rPr lang="es-ES" dirty="0"/>
            </a:b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FC9E09-6DE7-480C-BCC0-91205040B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108">
            <a:off x="2623025" y="2526823"/>
            <a:ext cx="2789907" cy="32222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4DA9A1-B11E-4CB3-A851-55F6C0D8B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374" y="4602751"/>
            <a:ext cx="164606" cy="2194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B1EC3C3-4D53-4ABE-AE85-A3B8A71BD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017" y="3196745"/>
            <a:ext cx="164606" cy="2194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8211801-65E8-41C7-87B8-52201518B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697" y="766562"/>
            <a:ext cx="164606" cy="2194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9C6D903-6192-4709-9A5C-5FA90DC53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172" y="4215812"/>
            <a:ext cx="164606" cy="2194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CE8BAB-DDD2-41DD-8611-0AF290FD7E2B}"/>
              </a:ext>
            </a:extLst>
          </p:cNvPr>
          <p:cNvSpPr txBox="1"/>
          <p:nvPr/>
        </p:nvSpPr>
        <p:spPr>
          <a:xfrm>
            <a:off x="4850415" y="634573"/>
            <a:ext cx="338935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F20A73F-989A-44A5-BF3D-74581267C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617" y="1351637"/>
            <a:ext cx="164606" cy="2194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4E4B54F-4C3B-432D-83DD-B9D5725B6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7367">
            <a:off x="5346063" y="952939"/>
            <a:ext cx="859611" cy="82912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97EA73-45D9-47DD-B7B3-0A396B9DBC0C}"/>
              </a:ext>
            </a:extLst>
          </p:cNvPr>
          <p:cNvSpPr txBox="1"/>
          <p:nvPr/>
        </p:nvSpPr>
        <p:spPr>
          <a:xfrm>
            <a:off x="1716017" y="109104"/>
            <a:ext cx="610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/>
              <a:t>¡ Repasemos una vez mas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0525 L -0.01545 -0.00525 C -0.01702 0.00093 -0.01858 0.0071 -0.02014 0.01327 C -0.02084 0.01605 -0.02188 0.01852 -0.0224 0.02161 C -0.02309 0.02469 -0.02309 0.0284 -0.02361 0.03179 C -0.02396 0.03457 -0.02431 0.03735 -0.02483 0.04012 C -0.02518 0.05185 -0.02518 0.06358 -0.02587 0.07531 C -0.02639 0.08364 -0.02813 0.09506 -0.02934 0.10401 C -0.02986 0.11358 -0.03091 0.13704 -0.03177 0.14753 C -0.03195 0.15031 -0.03247 0.15309 -0.03282 0.15586 C -0.03247 0.22747 -0.03247 0.29907 -0.03177 0.37068 C -0.03177 0.375 -0.03108 0.37901 -0.03056 0.38303 C -0.02986 0.3892 -0.02917 0.39568 -0.0283 0.40185 C -0.02726 0.40803 -0.02587 0.4142 -0.02483 0.42037 C -0.02431 0.4287 -0.02448 0.43704 -0.02361 0.44506 C -0.02292 0.45154 -0.01997 0.45185 -0.01771 0.45556 C -0.01528 0.45926 -0.01302 0.46358 -0.01077 0.4679 C -0.00834 0.47253 -0.00695 0.4787 -0.00382 0.48241 C -0.00278 0.48364 -0.00157 0.48364 -0.00035 0.48426 C 0.00208 0.49074 0.00225 0.4929 0.00659 0.49691 C 0.00816 0.49815 0.00972 0.49815 0.01128 0.49877 C 0.02222 0.50432 0.00468 0.49661 0.02066 0.50309 C 0.02222 0.5037 0.02361 0.50463 0.02534 0.50494 C 0.02882 0.50586 0.03229 0.50648 0.03576 0.5071 C 0.05156 0.51636 0.04496 0.51358 0.05555 0.51759 C 0.05642 0.51728 0.06684 0.51543 0.06944 0.51327 C 0.08385 0.50062 0.05903 0.51266 0.08576 0.50309 C 0.09965 0.4858 0.09496 0.49198 0.10781 0.47407 C 0.10989 0.4713 0.11215 0.46945 0.11371 0.46574 C 0.11823 0.45525 0.11771 0.4571 0.12187 0.4429 C 0.12396 0.43611 0.12604 0.42963 0.1276 0.42222 C 0.12882 0.41698 0.12916 0.41142 0.13003 0.40586 C 0.13038 0.39753 0.13038 0.3892 0.13107 0.38117 C 0.13194 0.3713 0.1335 0.36173 0.13472 0.35216 C 0.13541 0.34445 0.13611 0.33704 0.13698 0.32932 C 0.13906 0.2821 0.13889 0.29722 0.13698 0.22593 C 0.1368 0.22222 0.1335 0.19969 0.1335 0.19907 C 0.13455 0.15833 0.13576 0.11821 0.13576 0.07716 L 0.13576 0.07716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48"/>
          <p:cNvSpPr txBox="1">
            <a:spLocks noGrp="1"/>
          </p:cNvSpPr>
          <p:nvPr>
            <p:ph type="title"/>
          </p:nvPr>
        </p:nvSpPr>
        <p:spPr>
          <a:xfrm>
            <a:off x="524306" y="-35200"/>
            <a:ext cx="6020357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Elementos con sonido inicial U</a:t>
            </a:r>
            <a:endParaRPr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6FFB18-21C2-4107-8B5A-DF0C187A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7" b="94766" l="9729" r="89793">
                        <a14:foregroundMark x1="46890" y1="93113" x2="46890" y2="93113"/>
                        <a14:foregroundMark x1="51834" y1="95041" x2="51834" y2="95041"/>
                        <a14:foregroundMark x1="54226" y1="14876" x2="54226" y2="14876"/>
                        <a14:foregroundMark x1="52153" y1="6887" x2="52153" y2="68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652" y="1805049"/>
            <a:ext cx="4714503" cy="28357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001803-0A3D-49B4-BF50-ACB3FB385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02" y="869690"/>
            <a:ext cx="6699164" cy="377109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8E1C6-31E8-4F68-B5E0-3F239EDD3324}"/>
              </a:ext>
            </a:extLst>
          </p:cNvPr>
          <p:cNvSpPr txBox="1"/>
          <p:nvPr/>
        </p:nvSpPr>
        <p:spPr>
          <a:xfrm>
            <a:off x="1828971" y="2135193"/>
            <a:ext cx="100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Uslero</a:t>
            </a:r>
            <a:endParaRPr lang="es-CL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33B9065-2EDB-4949-BC7D-E2E9C878BB7E}"/>
              </a:ext>
            </a:extLst>
          </p:cNvPr>
          <p:cNvSpPr txBox="1"/>
          <p:nvPr/>
        </p:nvSpPr>
        <p:spPr>
          <a:xfrm>
            <a:off x="4337755" y="3812145"/>
            <a:ext cx="1002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CL" sz="24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Uvas</a:t>
            </a:r>
            <a:r>
              <a:rPr lang="es-CL" dirty="0" err="1"/>
              <a:t>o</a:t>
            </a:r>
            <a:endParaRPr lang="es-CL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3D3F95-4D17-4350-81F9-4D9E15E9D27B}"/>
              </a:ext>
            </a:extLst>
          </p:cNvPr>
          <p:cNvSpPr txBox="1"/>
          <p:nvPr/>
        </p:nvSpPr>
        <p:spPr>
          <a:xfrm>
            <a:off x="4370377" y="2140790"/>
            <a:ext cx="112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Uno</a:t>
            </a:r>
            <a:r>
              <a:rPr lang="es-CL" dirty="0" err="1"/>
              <a:t>o</a:t>
            </a:r>
            <a:endParaRPr lang="es-CL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724F40D-B49C-47FF-B55B-EE8F14280421}"/>
              </a:ext>
            </a:extLst>
          </p:cNvPr>
          <p:cNvSpPr txBox="1"/>
          <p:nvPr/>
        </p:nvSpPr>
        <p:spPr>
          <a:xfrm>
            <a:off x="2036071" y="3866008"/>
            <a:ext cx="114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Uña</a:t>
            </a:r>
            <a:endParaRPr lang="es-C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FC95202-8903-4DEF-94EA-EE452DC33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80" y="3964885"/>
            <a:ext cx="786452" cy="53649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A3F5C47-ECC3-4114-95C9-2A6B9E268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733" y="262411"/>
            <a:ext cx="164606" cy="21947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B3C406B-AA4A-4319-8D76-61CF2949D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3" y="532383"/>
            <a:ext cx="164606" cy="2194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590778E-9D58-4CA4-8AB3-A971F289D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9444" y="2006788"/>
            <a:ext cx="164606" cy="2194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FFDC61A-2037-4BE0-AA42-79AF0E0BE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339" y="4610741"/>
            <a:ext cx="164606" cy="21947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4570FE2-DF31-47E1-9046-971087B96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409" y="1221275"/>
            <a:ext cx="164606" cy="2194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885120F-2480-4898-880B-8CAD008EA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511" y="4786731"/>
            <a:ext cx="164606" cy="219475"/>
          </a:xfrm>
          <a:prstGeom prst="rect">
            <a:avLst/>
          </a:prstGeom>
        </p:spPr>
      </p:pic>
      <p:pic>
        <p:nvPicPr>
          <p:cNvPr id="1030" name="Picture 6" descr="Dibujo de Rodillo pastelero pintado por en Dibujos.net el día 11-04-16 a  las 10:45:27. Imprime, pinta o colorea tus propios dibujos!">
            <a:extLst>
              <a:ext uri="{FF2B5EF4-FFF2-40B4-BE49-F238E27FC236}">
                <a16:creationId xmlns:a16="http://schemas.microsoft.com/office/drawing/2014/main" id="{E6F6A45A-8E5E-46CD-8AAD-A99076C9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8167" r="91667">
                        <a14:foregroundMark x1="8167" y1="71489" x2="8167" y2="71489"/>
                        <a14:foregroundMark x1="91667" y1="27660" x2="91667" y2="2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30" y="751858"/>
            <a:ext cx="2295644" cy="17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75C0F8-C4CB-430B-AB54-94AB08BF3220}"/>
              </a:ext>
            </a:extLst>
          </p:cNvPr>
          <p:cNvSpPr txBox="1"/>
          <p:nvPr/>
        </p:nvSpPr>
        <p:spPr>
          <a:xfrm>
            <a:off x="4378378" y="1075330"/>
            <a:ext cx="75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036" name="Picture 12" descr="Dibujo de Uvas verdes pintado por en Dibujos.net el día 25-11-15 a las  22:26:17. Imprime, pinta o colorea tus propios dibujos!">
            <a:extLst>
              <a:ext uri="{FF2B5EF4-FFF2-40B4-BE49-F238E27FC236}">
                <a16:creationId xmlns:a16="http://schemas.microsoft.com/office/drawing/2014/main" id="{5B60F8A0-CC99-478E-A37D-49A1079C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064" l="10000" r="90000">
                        <a14:foregroundMark x1="45000" y1="10851" x2="45000" y2="10851"/>
                        <a14:foregroundMark x1="27833" y1="91064" x2="27833" y2="9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51" y="2611769"/>
            <a:ext cx="1743971" cy="136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Qué tipo de manicura queda bien con la forma de tus uñas">
            <a:extLst>
              <a:ext uri="{FF2B5EF4-FFF2-40B4-BE49-F238E27FC236}">
                <a16:creationId xmlns:a16="http://schemas.microsoft.com/office/drawing/2014/main" id="{21ED604B-023D-4178-9835-C4C46BF8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74" b="90000" l="9890" r="89973">
                        <a14:foregroundMark x1="52060" y1="9574" x2="52060" y2="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64" y="2631876"/>
            <a:ext cx="2149803" cy="13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735397ED-9BB2-4ACE-8A06-75E405FDBA65}"/>
              </a:ext>
            </a:extLst>
          </p:cNvPr>
          <p:cNvSpPr/>
          <p:nvPr/>
        </p:nvSpPr>
        <p:spPr>
          <a:xfrm>
            <a:off x="1479820" y="2764465"/>
            <a:ext cx="667957" cy="2020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5" grpId="0"/>
      <p:bldP spid="19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B20F82-E6AC-4F3D-9737-A94AFBD34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618" y="350981"/>
            <a:ext cx="6017009" cy="47942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80872C-F5D6-4794-B295-2DA413E8A76D}"/>
              </a:ext>
            </a:extLst>
          </p:cNvPr>
          <p:cNvSpPr txBox="1"/>
          <p:nvPr/>
        </p:nvSpPr>
        <p:spPr>
          <a:xfrm>
            <a:off x="3502575" y="1132098"/>
            <a:ext cx="4450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badi" panose="020B0604020104020204" pitchFamily="34" charset="0"/>
              </a:rPr>
              <a:t>Recordemos todas las vocales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D0E46A-8422-4D50-BE62-45BAA8D4A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585" y="2300819"/>
            <a:ext cx="3426249" cy="20911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D8BBDF-8688-47A1-8834-8A31BF8928D0}"/>
              </a:ext>
            </a:extLst>
          </p:cNvPr>
          <p:cNvSpPr txBox="1"/>
          <p:nvPr/>
        </p:nvSpPr>
        <p:spPr>
          <a:xfrm>
            <a:off x="3089061" y="1978682"/>
            <a:ext cx="5277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Aa</a:t>
            </a:r>
            <a:r>
              <a:rPr lang="es-C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es-C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Ee</a:t>
            </a:r>
            <a:r>
              <a:rPr lang="es-C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es-C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</a:t>
            </a:r>
            <a:r>
              <a:rPr lang="es-C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es-C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Oo</a:t>
            </a:r>
            <a:r>
              <a:rPr lang="es-C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s-CL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Uu</a:t>
            </a:r>
            <a:endParaRPr lang="es-C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8A0685-131B-4C1D-A637-CD9F3B04C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1" y="595205"/>
            <a:ext cx="1396105" cy="15119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2BF66C-1D90-4B95-9D6F-3EEDE8453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025" y="349216"/>
            <a:ext cx="164606" cy="2194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3474F0-BAFD-4487-868E-E3D54E4FB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57" y="1389677"/>
            <a:ext cx="164606" cy="2194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D972AD-1C79-40F8-BEF3-7DE5360C3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560" y="2300819"/>
            <a:ext cx="164606" cy="2194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DE1EE6-56DC-4CBD-B246-2B1D66ED3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399" y="4548238"/>
            <a:ext cx="164606" cy="21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54"/>
          <p:cNvSpPr txBox="1">
            <a:spLocks noGrp="1"/>
          </p:cNvSpPr>
          <p:nvPr>
            <p:ph type="title"/>
          </p:nvPr>
        </p:nvSpPr>
        <p:spPr>
          <a:xfrm>
            <a:off x="570015" y="1182492"/>
            <a:ext cx="8573985" cy="235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>
                <a:latin typeface="Abadi" panose="020B0604020104020204" pitchFamily="34" charset="0"/>
              </a:rPr>
              <a:t>Lo han hecho muy bien</a:t>
            </a:r>
            <a:br>
              <a:rPr lang="es-CL" sz="6000" dirty="0">
                <a:latin typeface="Abadi" panose="020B0604020104020204" pitchFamily="34" charset="0"/>
              </a:rPr>
            </a:br>
            <a:r>
              <a:rPr lang="es-CL" sz="6000" dirty="0">
                <a:latin typeface="Abadi" panose="020B0604020104020204" pitchFamily="34" charset="0"/>
              </a:rPr>
              <a:t>¡FELICITACIONES!</a:t>
            </a:r>
            <a:endParaRPr sz="6000" dirty="0">
              <a:latin typeface="Abadi" panose="020B06040201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182ECA-99DD-4E18-8109-56033C37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02" y="1098167"/>
            <a:ext cx="164606" cy="219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34C3BF-20EA-4F28-9FAE-FA41263D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206" y="4193831"/>
            <a:ext cx="164606" cy="219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A418FE-FA58-4F0E-9756-92955EC0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269" y="872013"/>
            <a:ext cx="164606" cy="219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0B078D-972A-4685-B157-4F6588B5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82" y="4510506"/>
            <a:ext cx="164606" cy="219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73D472-84CF-4DD5-8047-21B2B6299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97" y="3741533"/>
            <a:ext cx="164606" cy="219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7C5767-CCE5-4087-86DE-4750C6773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5" y="4413306"/>
            <a:ext cx="343560" cy="4580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1C3511-F4D5-41BA-B7B5-DDF66318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84" y="487302"/>
            <a:ext cx="370835" cy="494448"/>
          </a:xfrm>
          <a:prstGeom prst="rect">
            <a:avLst/>
          </a:prstGeom>
        </p:spPr>
      </p:pic>
      <p:pic>
        <p:nvPicPr>
          <p:cNvPr id="10" name="Google Shape;78;p15">
            <a:extLst>
              <a:ext uri="{FF2B5EF4-FFF2-40B4-BE49-F238E27FC236}">
                <a16:creationId xmlns:a16="http://schemas.microsoft.com/office/drawing/2014/main" id="{F0DD1628-3F64-4FE4-82C2-771AF217DD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19647" y="2701170"/>
            <a:ext cx="4467500" cy="2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7;p15">
            <a:extLst>
              <a:ext uri="{FF2B5EF4-FFF2-40B4-BE49-F238E27FC236}">
                <a16:creationId xmlns:a16="http://schemas.microsoft.com/office/drawing/2014/main" id="{67DAAE4E-8A9A-4361-A08B-640128C521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2750" y="2430908"/>
            <a:ext cx="2621250" cy="26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" grpId="0"/>
    </p:bldLst>
  </p:timing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109</Words>
  <Application>Microsoft Office PowerPoint</Application>
  <PresentationFormat>Presentación en pantalla (16:9)</PresentationFormat>
  <Paragraphs>34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Abadi</vt:lpstr>
      <vt:lpstr>Abel</vt:lpstr>
      <vt:lpstr>Arial</vt:lpstr>
      <vt:lpstr>Love Ya Like A Sister</vt:lpstr>
      <vt:lpstr>School Assignments by Slidesgo</vt:lpstr>
      <vt:lpstr>Aprendiendo a escribir la vocal “U” en mayúscula y minúscula</vt:lpstr>
      <vt:lpstr>Presentación de PowerPoint</vt:lpstr>
      <vt:lpstr> ¡Juguemos ! indica con tu dedo índice la vocal /u/ mayúscula y minúscula</vt:lpstr>
      <vt:lpstr>Presentación de PowerPoint</vt:lpstr>
      <vt:lpstr>Elementos con sonido inicial U</vt:lpstr>
      <vt:lpstr>Presentación de PowerPoint</vt:lpstr>
      <vt:lpstr>Lo han hecho muy bien ¡FELICITACIONES!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la vocal “O”</dc:title>
  <dc:creator>yaritza avilez gonzalez</dc:creator>
  <cp:lastModifiedBy>YARITZA YOMARA AVILEZ GONZALEZ</cp:lastModifiedBy>
  <cp:revision>24</cp:revision>
  <dcterms:modified xsi:type="dcterms:W3CDTF">2021-06-04T05:24:32Z</dcterms:modified>
</cp:coreProperties>
</file>