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61" r:id="rId4"/>
    <p:sldId id="259" r:id="rId5"/>
    <p:sldId id="264" r:id="rId6"/>
    <p:sldId id="257"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987"/>
  </p:normalViewPr>
  <p:slideViewPr>
    <p:cSldViewPr snapToGrid="0" snapToObjects="1">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s-ES_tradnl"/>
              <a:t>Clic para editar título</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s-ES_tradnl"/>
              <a:t>Clic para editar título</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encima del título">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s-ES_tradnl"/>
              <a:t>Clic para editar título</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imágenes encima del título">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s-ES_tradnl"/>
              <a:t>Clic para editar título</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imágenes con título">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s-ES_tradnl"/>
              <a:t>Clic para editar título</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imágenes con título">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s-ES_tradnl"/>
              <a:t>Clic para editar título</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s-ES_tradnl"/>
              <a:t>Clic para editar título</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3 imágen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s-ES_tradnl"/>
              <a:t>Clic para editar título</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s-ES_tradnl"/>
              <a:t>Clic para editar título</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A4A6734C-E115-4BC5-9FB0-F9BF6FABFDA0}"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‹Nº›</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s-ES_tradnl"/>
              <a:t>Clic para editar título</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‹Nº›</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s-ES_tradnl"/>
              <a:t>Clic para editar título</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A4A6734C-E115-4BC5-9FB0-F9BF6FABFDA0}"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‹Nº›</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11/6/2023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99nl9blaNuY?start=3&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5794A-CADD-EBE5-E46A-E9D8C6548042}"/>
              </a:ext>
            </a:extLst>
          </p:cNvPr>
          <p:cNvSpPr>
            <a:spLocks noGrp="1"/>
          </p:cNvSpPr>
          <p:nvPr>
            <p:ph type="title"/>
          </p:nvPr>
        </p:nvSpPr>
        <p:spPr/>
        <p:txBody>
          <a:bodyPr/>
          <a:lstStyle/>
          <a:p>
            <a:endParaRPr lang="es-CL" dirty="0"/>
          </a:p>
        </p:txBody>
      </p:sp>
      <p:pic>
        <p:nvPicPr>
          <p:cNvPr id="4" name="Elementos multimedia en línea 3" title="2 Minute Timer (DOG HEAVEN) 🐕">
            <a:hlinkClick r:id="" action="ppaction://media"/>
            <a:extLst>
              <a:ext uri="{FF2B5EF4-FFF2-40B4-BE49-F238E27FC236}">
                <a16:creationId xmlns:a16="http://schemas.microsoft.com/office/drawing/2014/main" id="{F3261062-DACA-4970-1DC2-6C8701462A6F}"/>
              </a:ext>
            </a:extLst>
          </p:cNvPr>
          <p:cNvPicPr>
            <a:picLocks noGrp="1" noRot="1" noChangeAspect="1"/>
          </p:cNvPicPr>
          <p:nvPr>
            <p:ph idx="1"/>
            <a:videoFile r:link="rId1"/>
          </p:nvPr>
        </p:nvPicPr>
        <p:blipFill>
          <a:blip r:embed="rId3"/>
          <a:stretch>
            <a:fillRect/>
          </a:stretch>
        </p:blipFill>
        <p:spPr>
          <a:xfrm>
            <a:off x="930275" y="1905000"/>
            <a:ext cx="7283450" cy="4114800"/>
          </a:xfrm>
          <a:prstGeom prst="rect">
            <a:avLst/>
          </a:prstGeom>
        </p:spPr>
      </p:pic>
    </p:spTree>
    <p:extLst>
      <p:ext uri="{BB962C8B-B14F-4D97-AF65-F5344CB8AC3E}">
        <p14:creationId xmlns:p14="http://schemas.microsoft.com/office/powerpoint/2010/main" val="23475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Carta: Localizar información explícita</a:t>
            </a:r>
          </a:p>
        </p:txBody>
      </p:sp>
    </p:spTree>
    <p:extLst>
      <p:ext uri="{BB962C8B-B14F-4D97-AF65-F5344CB8AC3E}">
        <p14:creationId xmlns:p14="http://schemas.microsoft.com/office/powerpoint/2010/main" val="29991633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Hacer ahora:</a:t>
            </a:r>
          </a:p>
        </p:txBody>
      </p:sp>
      <p:graphicFrame>
        <p:nvGraphicFramePr>
          <p:cNvPr id="10" name="Objeto 9"/>
          <p:cNvGraphicFramePr>
            <a:graphicFrameLocks noChangeAspect="1"/>
          </p:cNvGraphicFramePr>
          <p:nvPr>
            <p:extLst>
              <p:ext uri="{D42A27DB-BD31-4B8C-83A1-F6EECF244321}">
                <p14:modId xmlns:p14="http://schemas.microsoft.com/office/powerpoint/2010/main" val="467498890"/>
              </p:ext>
            </p:extLst>
          </p:nvPr>
        </p:nvGraphicFramePr>
        <p:xfrm>
          <a:off x="207154" y="1726725"/>
          <a:ext cx="8547102" cy="3866640"/>
        </p:xfrm>
        <a:graphic>
          <a:graphicData uri="http://schemas.openxmlformats.org/presentationml/2006/ole">
            <mc:AlternateContent xmlns:mc="http://schemas.openxmlformats.org/markup-compatibility/2006">
              <mc:Choice xmlns:v="urn:schemas-microsoft-com:vml" Requires="v">
                <p:oleObj name="Documento" r:id="rId2" imgW="6858000" imgH="3048000" progId="Word.Document.12">
                  <p:embed/>
                </p:oleObj>
              </mc:Choice>
              <mc:Fallback>
                <p:oleObj name="Documento" r:id="rId2" imgW="6858000" imgH="3048000" progId="Word.Document.12">
                  <p:embed/>
                  <p:pic>
                    <p:nvPicPr>
                      <p:cNvPr id="0" name=""/>
                      <p:cNvPicPr/>
                      <p:nvPr/>
                    </p:nvPicPr>
                    <p:blipFill>
                      <a:blip r:embed="rId3"/>
                      <a:stretch>
                        <a:fillRect/>
                      </a:stretch>
                    </p:blipFill>
                    <p:spPr>
                      <a:xfrm>
                        <a:off x="207154" y="1726725"/>
                        <a:ext cx="8547102" cy="386664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16963847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 de hoy</a:t>
            </a:r>
          </a:p>
        </p:txBody>
      </p:sp>
      <p:sp>
        <p:nvSpPr>
          <p:cNvPr id="3" name="Marcador de contenido 2"/>
          <p:cNvSpPr>
            <a:spLocks noGrp="1"/>
          </p:cNvSpPr>
          <p:nvPr>
            <p:ph idx="1"/>
          </p:nvPr>
        </p:nvSpPr>
        <p:spPr/>
        <p:txBody>
          <a:bodyPr>
            <a:normAutofit/>
          </a:bodyPr>
          <a:lstStyle/>
          <a:p>
            <a:pPr marL="0" indent="0">
              <a:buNone/>
            </a:pPr>
            <a:r>
              <a:rPr lang="es-MX" sz="4000" dirty="0"/>
              <a:t>Localizar información explícita en una carta usando la estructura de la carta para demostrar una actitud activa frente a la lectura.</a:t>
            </a:r>
            <a:endParaRPr lang="es-CL" sz="4000" dirty="0"/>
          </a:p>
        </p:txBody>
      </p:sp>
    </p:spTree>
    <p:extLst>
      <p:ext uri="{BB962C8B-B14F-4D97-AF65-F5344CB8AC3E}">
        <p14:creationId xmlns:p14="http://schemas.microsoft.com/office/powerpoint/2010/main" val="245455224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983181-2228-D2D9-4005-A3B039903FCF}"/>
              </a:ext>
            </a:extLst>
          </p:cNvPr>
          <p:cNvSpPr>
            <a:spLocks noGrp="1"/>
          </p:cNvSpPr>
          <p:nvPr>
            <p:ph type="title"/>
          </p:nvPr>
        </p:nvSpPr>
        <p:spPr>
          <a:xfrm>
            <a:off x="571500" y="2924825"/>
            <a:ext cx="8001000" cy="1709928"/>
          </a:xfrm>
        </p:spPr>
        <p:txBody>
          <a:bodyPr anchor="b">
            <a:normAutofit/>
          </a:bodyPr>
          <a:lstStyle/>
          <a:p>
            <a:pPr marL="0" indent="0">
              <a:buNone/>
            </a:pPr>
            <a:r>
              <a:rPr lang="es-MX"/>
              <a:t>¿Qué comprenden o recuerdan por “información explícita”?</a:t>
            </a:r>
            <a:endParaRPr lang="es-CL"/>
          </a:p>
        </p:txBody>
      </p:sp>
      <p:sp>
        <p:nvSpPr>
          <p:cNvPr id="1031" name="Text Placeholder 2">
            <a:extLst>
              <a:ext uri="{FF2B5EF4-FFF2-40B4-BE49-F238E27FC236}">
                <a16:creationId xmlns:a16="http://schemas.microsoft.com/office/drawing/2014/main" id="{ABDA739C-863C-41F4-4EEE-2947C5D7CEC2}"/>
              </a:ext>
            </a:extLst>
          </p:cNvPr>
          <p:cNvSpPr>
            <a:spLocks noGrp="1"/>
          </p:cNvSpPr>
          <p:nvPr>
            <p:ph type="body" sz="half" idx="2"/>
          </p:nvPr>
        </p:nvSpPr>
        <p:spPr>
          <a:xfrm>
            <a:off x="571500" y="4800600"/>
            <a:ext cx="8001000" cy="1219200"/>
          </a:xfrm>
        </p:spPr>
        <p:txBody>
          <a:bodyPr/>
          <a:lstStyle/>
          <a:p>
            <a:endParaRPr lang="en-US"/>
          </a:p>
        </p:txBody>
      </p:sp>
      <p:pic>
        <p:nvPicPr>
          <p:cNvPr id="1026" name="Picture 2" descr="Descargar Niño que levanta la mano en la escuela PNG transparente ...">
            <a:extLst>
              <a:ext uri="{FF2B5EF4-FFF2-40B4-BE49-F238E27FC236}">
                <a16:creationId xmlns:a16="http://schemas.microsoft.com/office/drawing/2014/main" id="{732B1960-B693-F832-F5EF-F6BC00482A5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rot="21355093">
            <a:off x="3086322" y="248031"/>
            <a:ext cx="2971354" cy="3079124"/>
          </a:xfrm>
          <a:prstGeom prst="rect">
            <a:avLst/>
          </a:prstGeom>
          <a:no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7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9" y="163285"/>
            <a:ext cx="8831190" cy="6694716"/>
          </a:xfrm>
        </p:spPr>
        <p:txBody>
          <a:bodyPr>
            <a:normAutofit fontScale="92500" lnSpcReduction="10000"/>
          </a:bodyPr>
          <a:lstStyle/>
          <a:p>
            <a:pPr marL="0" indent="0" algn="r">
              <a:buNone/>
            </a:pPr>
            <a:r>
              <a:rPr lang="es-ES" dirty="0"/>
              <a:t>Panguipulli, 24 de enero  2023</a:t>
            </a:r>
          </a:p>
          <a:p>
            <a:pPr marL="0" indent="0" algn="just">
              <a:buNone/>
            </a:pPr>
            <a:r>
              <a:rPr lang="es-ES" dirty="0"/>
              <a:t>Querida prima Lucía:</a:t>
            </a:r>
          </a:p>
          <a:p>
            <a:pPr marL="0" indent="0" algn="just">
              <a:buNone/>
            </a:pPr>
            <a:r>
              <a:rPr lang="es-ES" dirty="0"/>
              <a:t>Te envío una foto que tomé hace unos días desde la ventana de la casa donde resido en el campo. Como verás, aquí hay mucha vegetación y animales, sobre todo vacas. En las mañanas a veces voy con mi papá a ordeñarlas. Pero hoy no pude ir porque en la mañana parecía que tiraran el agua en balde del cielo. Es extraño eso de este lugar, aunque sea verano llueve. Al menos no ha hecho tanto frío como en invierno, que pasé congelada.</a:t>
            </a:r>
          </a:p>
          <a:p>
            <a:pPr marL="0" indent="0" algn="just">
              <a:spcAft>
                <a:spcPts val="0"/>
              </a:spcAft>
              <a:buNone/>
            </a:pPr>
            <a:r>
              <a:rPr lang="es-ES" dirty="0"/>
              <a:t>Escríbeme para que me cuentes cómo están </a:t>
            </a:r>
          </a:p>
          <a:p>
            <a:pPr marL="0" indent="0" algn="just">
              <a:spcAft>
                <a:spcPts val="0"/>
              </a:spcAft>
              <a:buNone/>
            </a:pPr>
            <a:r>
              <a:rPr lang="es-ES" dirty="0"/>
              <a:t>todos por allá en el norte. Me muero por</a:t>
            </a:r>
          </a:p>
          <a:p>
            <a:pPr marL="0" indent="0" algn="just">
              <a:spcAft>
                <a:spcPts val="0"/>
              </a:spcAft>
              <a:buNone/>
            </a:pPr>
            <a:r>
              <a:rPr lang="es-ES" dirty="0"/>
              <a:t>bañarme en ese mar como antes, aquí</a:t>
            </a:r>
          </a:p>
          <a:p>
            <a:pPr marL="0" indent="0" algn="just">
              <a:spcAft>
                <a:spcPts val="0"/>
              </a:spcAft>
              <a:buNone/>
            </a:pPr>
            <a:r>
              <a:rPr lang="es-ES" dirty="0"/>
              <a:t>estamos lejos de la costa, pero al menos </a:t>
            </a:r>
          </a:p>
          <a:p>
            <a:pPr marL="0" indent="0" algn="just">
              <a:spcAft>
                <a:spcPts val="0"/>
              </a:spcAft>
              <a:buNone/>
            </a:pPr>
            <a:r>
              <a:rPr lang="es-ES" dirty="0"/>
              <a:t>tenemos lagos para visitar, como el que </a:t>
            </a:r>
          </a:p>
          <a:p>
            <a:pPr marL="0" indent="0" algn="just">
              <a:spcAft>
                <a:spcPts val="0"/>
              </a:spcAft>
              <a:buNone/>
            </a:pPr>
            <a:r>
              <a:rPr lang="es-ES" dirty="0"/>
              <a:t>ves en la foto. Estaré ansiosa esperando </a:t>
            </a:r>
          </a:p>
          <a:p>
            <a:pPr marL="0" indent="0" algn="just">
              <a:spcAft>
                <a:spcPts val="0"/>
              </a:spcAft>
              <a:buNone/>
            </a:pPr>
            <a:r>
              <a:rPr lang="es-ES" dirty="0"/>
              <a:t>noticias tuyas.</a:t>
            </a:r>
          </a:p>
          <a:p>
            <a:pPr marL="0" indent="0" algn="just">
              <a:spcAft>
                <a:spcPts val="0"/>
              </a:spcAft>
              <a:buNone/>
            </a:pPr>
            <a:endParaRPr lang="es-ES" dirty="0"/>
          </a:p>
          <a:p>
            <a:pPr marL="0" indent="0" algn="just">
              <a:spcAft>
                <a:spcPts val="0"/>
              </a:spcAft>
              <a:buNone/>
            </a:pPr>
            <a:r>
              <a:rPr lang="es-ES" dirty="0"/>
              <a:t>Te quiero de aquí al sol,</a:t>
            </a:r>
          </a:p>
          <a:p>
            <a:pPr marL="0" indent="0" algn="just">
              <a:buNone/>
            </a:pPr>
            <a:r>
              <a:rPr lang="es-ES" dirty="0"/>
              <a:t>Raquel</a:t>
            </a:r>
          </a:p>
        </p:txBody>
      </p:sp>
      <p:pic>
        <p:nvPicPr>
          <p:cNvPr id="4" name="Imagen 3" descr="articles-26763_recurso_jpg.jpg"/>
          <p:cNvPicPr>
            <a:picLocks noChangeAspect="1"/>
          </p:cNvPicPr>
          <p:nvPr/>
        </p:nvPicPr>
        <p:blipFill rotWithShape="1">
          <a:blip r:embed="rId2" cstate="email">
            <a:extLst>
              <a:ext uri="{28A0092B-C50C-407E-A947-70E740481C1C}">
                <a14:useLocalDpi xmlns:a14="http://schemas.microsoft.com/office/drawing/2010/main" val="0"/>
              </a:ext>
            </a:extLst>
          </a:blip>
          <a:srcRect b="4007"/>
          <a:stretch/>
        </p:blipFill>
        <p:spPr>
          <a:xfrm>
            <a:off x="5284639" y="4007351"/>
            <a:ext cx="3543217" cy="2494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ítulo 1"/>
          <p:cNvSpPr>
            <a:spLocks noGrp="1"/>
          </p:cNvSpPr>
          <p:nvPr>
            <p:ph type="title"/>
          </p:nvPr>
        </p:nvSpPr>
        <p:spPr>
          <a:xfrm>
            <a:off x="0" y="-101598"/>
            <a:ext cx="5757333" cy="758295"/>
          </a:xfrm>
        </p:spPr>
        <p:txBody>
          <a:bodyPr/>
          <a:lstStyle/>
          <a:p>
            <a:pPr algn="l"/>
            <a:r>
              <a:rPr lang="es-ES" sz="4000" dirty="0">
                <a:solidFill>
                  <a:srgbClr val="A32323"/>
                </a:solidFill>
                <a:effectLst>
                  <a:outerShdw blurRad="63500" sx="102000" sy="102000" algn="ctr" rotWithShape="0">
                    <a:prstClr val="black">
                      <a:alpha val="40000"/>
                    </a:prstClr>
                  </a:outerShdw>
                </a:effectLst>
              </a:rPr>
              <a:t>Práctica guiada:</a:t>
            </a:r>
          </a:p>
        </p:txBody>
      </p:sp>
      <p:sp>
        <p:nvSpPr>
          <p:cNvPr id="2" name="Flecha izquierda 1"/>
          <p:cNvSpPr/>
          <p:nvPr/>
        </p:nvSpPr>
        <p:spPr>
          <a:xfrm>
            <a:off x="4845771" y="490255"/>
            <a:ext cx="4166574" cy="802236"/>
          </a:xfrm>
          <a:prstGeom prst="leftArrow">
            <a:avLst>
              <a:gd name="adj1" fmla="val 74327"/>
              <a:gd name="adj2" fmla="val 51724"/>
            </a:avLst>
          </a:prstGeom>
          <a:solidFill>
            <a:schemeClr val="bg1">
              <a:lumMod val="20000"/>
              <a:lumOff val="80000"/>
            </a:schemeClr>
          </a:solidFill>
          <a:ln w="38100" cmpd="sng">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¿A quién está dirigida esta carta?</a:t>
            </a:r>
          </a:p>
        </p:txBody>
      </p:sp>
      <p:cxnSp>
        <p:nvCxnSpPr>
          <p:cNvPr id="6" name="Conector recto 5"/>
          <p:cNvCxnSpPr/>
          <p:nvPr/>
        </p:nvCxnSpPr>
        <p:spPr>
          <a:xfrm>
            <a:off x="1270077" y="1114216"/>
            <a:ext cx="1470616" cy="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Flecha izquierda 10"/>
          <p:cNvSpPr/>
          <p:nvPr/>
        </p:nvSpPr>
        <p:spPr>
          <a:xfrm>
            <a:off x="4998171" y="490255"/>
            <a:ext cx="4166574" cy="802236"/>
          </a:xfrm>
          <a:prstGeom prst="leftArrow">
            <a:avLst>
              <a:gd name="adj1" fmla="val 74327"/>
              <a:gd name="adj2" fmla="val 51724"/>
            </a:avLst>
          </a:prstGeom>
          <a:solidFill>
            <a:schemeClr val="bg1">
              <a:lumMod val="20000"/>
              <a:lumOff val="80000"/>
            </a:schemeClr>
          </a:solidFill>
          <a:ln w="38100" cmpd="sng">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¿En qué fecha fue enviada?</a:t>
            </a:r>
          </a:p>
        </p:txBody>
      </p:sp>
      <p:cxnSp>
        <p:nvCxnSpPr>
          <p:cNvPr id="12" name="Conector recto 11"/>
          <p:cNvCxnSpPr/>
          <p:nvPr/>
        </p:nvCxnSpPr>
        <p:spPr>
          <a:xfrm>
            <a:off x="6502787" y="490255"/>
            <a:ext cx="232506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Flecha izquierda 12"/>
          <p:cNvSpPr/>
          <p:nvPr/>
        </p:nvSpPr>
        <p:spPr>
          <a:xfrm>
            <a:off x="5150571" y="490255"/>
            <a:ext cx="4166574" cy="802236"/>
          </a:xfrm>
          <a:prstGeom prst="leftArrow">
            <a:avLst>
              <a:gd name="adj1" fmla="val 74327"/>
              <a:gd name="adj2" fmla="val 51724"/>
            </a:avLst>
          </a:prstGeom>
          <a:solidFill>
            <a:schemeClr val="bg1">
              <a:lumMod val="20000"/>
              <a:lumOff val="80000"/>
            </a:schemeClr>
          </a:solidFill>
          <a:ln w="38100" cmpd="sng">
            <a:solidFill>
              <a:srgbClr val="66006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¿Cómo es el lugar donde vive la autora?</a:t>
            </a:r>
          </a:p>
        </p:txBody>
      </p:sp>
      <p:cxnSp>
        <p:nvCxnSpPr>
          <p:cNvPr id="14" name="Conector recto 13"/>
          <p:cNvCxnSpPr/>
          <p:nvPr/>
        </p:nvCxnSpPr>
        <p:spPr>
          <a:xfrm>
            <a:off x="6502787" y="1935145"/>
            <a:ext cx="2075806"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187610" y="2258636"/>
            <a:ext cx="3266109"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7421133" y="2867496"/>
            <a:ext cx="1406723"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187610" y="3157192"/>
            <a:ext cx="1594955"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1270077" y="4917654"/>
            <a:ext cx="1782565"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1270077" y="5229635"/>
            <a:ext cx="512488"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sp>
        <p:nvSpPr>
          <p:cNvPr id="17" name="Flecha izquierda 16"/>
          <p:cNvSpPr/>
          <p:nvPr/>
        </p:nvSpPr>
        <p:spPr>
          <a:xfrm>
            <a:off x="4854924" y="490255"/>
            <a:ext cx="4166574" cy="802236"/>
          </a:xfrm>
          <a:prstGeom prst="leftArrow">
            <a:avLst>
              <a:gd name="adj1" fmla="val 74327"/>
              <a:gd name="adj2" fmla="val 51724"/>
            </a:avLst>
          </a:prstGeom>
          <a:solidFill>
            <a:schemeClr val="bg1">
              <a:lumMod val="20000"/>
              <a:lumOff val="80000"/>
            </a:schemeClr>
          </a:solidFill>
          <a:ln w="38100" cmpd="sng">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¿Cuál es la diferencia entre el autor y el destinatario de una carta?</a:t>
            </a:r>
          </a:p>
        </p:txBody>
      </p:sp>
      <p:sp>
        <p:nvSpPr>
          <p:cNvPr id="5" name="Elipse 4"/>
          <p:cNvSpPr/>
          <p:nvPr/>
        </p:nvSpPr>
        <p:spPr>
          <a:xfrm>
            <a:off x="1885810" y="490255"/>
            <a:ext cx="914400" cy="91440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Elipse 18"/>
          <p:cNvSpPr/>
          <p:nvPr/>
        </p:nvSpPr>
        <p:spPr>
          <a:xfrm>
            <a:off x="171215" y="6044812"/>
            <a:ext cx="914400" cy="914400"/>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Flecha izquierda 19"/>
          <p:cNvSpPr/>
          <p:nvPr/>
        </p:nvSpPr>
        <p:spPr>
          <a:xfrm>
            <a:off x="5007324" y="490255"/>
            <a:ext cx="4166574" cy="802236"/>
          </a:xfrm>
          <a:prstGeom prst="leftArrow">
            <a:avLst>
              <a:gd name="adj1" fmla="val 74327"/>
              <a:gd name="adj2" fmla="val 51724"/>
            </a:avLst>
          </a:prstGeom>
          <a:solidFill>
            <a:schemeClr val="bg1">
              <a:lumMod val="20000"/>
              <a:lumOff val="80000"/>
            </a:schemeClr>
          </a:solidFill>
          <a:ln w="38100" cmpd="sng">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¿Dónde vive Lucía?</a:t>
            </a:r>
          </a:p>
        </p:txBody>
      </p:sp>
      <p:cxnSp>
        <p:nvCxnSpPr>
          <p:cNvPr id="22" name="Conector recto 21"/>
          <p:cNvCxnSpPr/>
          <p:nvPr/>
        </p:nvCxnSpPr>
        <p:spPr>
          <a:xfrm>
            <a:off x="4998171" y="490255"/>
            <a:ext cx="1406366" cy="221"/>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Flecha izquierda 22"/>
          <p:cNvSpPr/>
          <p:nvPr/>
        </p:nvSpPr>
        <p:spPr>
          <a:xfrm>
            <a:off x="5178781" y="490255"/>
            <a:ext cx="4166574" cy="802236"/>
          </a:xfrm>
          <a:prstGeom prst="leftArrow">
            <a:avLst>
              <a:gd name="adj1" fmla="val 74327"/>
              <a:gd name="adj2" fmla="val 51724"/>
            </a:avLst>
          </a:prstGeom>
          <a:solidFill>
            <a:schemeClr val="bg1">
              <a:lumMod val="20000"/>
              <a:lumOff val="80000"/>
            </a:schemeClr>
          </a:solidFill>
          <a:ln w="38100" cmpd="sng">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¿Cómo fue el invierno pasado para Raquel?</a:t>
            </a:r>
          </a:p>
        </p:txBody>
      </p:sp>
      <p:cxnSp>
        <p:nvCxnSpPr>
          <p:cNvPr id="25" name="Conector recto 24"/>
          <p:cNvCxnSpPr/>
          <p:nvPr/>
        </p:nvCxnSpPr>
        <p:spPr>
          <a:xfrm>
            <a:off x="4845771" y="3157192"/>
            <a:ext cx="3399479" cy="0"/>
          </a:xfrm>
          <a:prstGeom prst="line">
            <a:avLst/>
          </a:prstGeom>
          <a:ln w="38100" cmpd="sng">
            <a:solidFill>
              <a:srgbClr val="DE6565"/>
            </a:solidFill>
          </a:ln>
        </p:spPr>
        <p:style>
          <a:lnRef idx="2">
            <a:schemeClr val="accent1"/>
          </a:lnRef>
          <a:fillRef idx="0">
            <a:schemeClr val="accent1"/>
          </a:fillRef>
          <a:effectRef idx="1">
            <a:schemeClr val="accent1"/>
          </a:effectRef>
          <a:fontRef idx="minor">
            <a:schemeClr val="tx1"/>
          </a:fontRef>
        </p:style>
      </p:cxnSp>
      <p:sp>
        <p:nvSpPr>
          <p:cNvPr id="27" name="Flecha izquierda 26"/>
          <p:cNvSpPr/>
          <p:nvPr/>
        </p:nvSpPr>
        <p:spPr>
          <a:xfrm>
            <a:off x="4854924" y="490255"/>
            <a:ext cx="4166574" cy="802236"/>
          </a:xfrm>
          <a:prstGeom prst="leftArrow">
            <a:avLst>
              <a:gd name="adj1" fmla="val 74327"/>
              <a:gd name="adj2" fmla="val 51724"/>
            </a:avLst>
          </a:prstGeom>
          <a:solidFill>
            <a:schemeClr val="bg1">
              <a:lumMod val="20000"/>
              <a:lumOff val="80000"/>
            </a:schemeClr>
          </a:solidFill>
          <a:ln w="38100" cmpd="sng">
            <a:solidFill>
              <a:srgbClr val="CCFFC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¿Qué se muere por hacer Raquel?</a:t>
            </a:r>
          </a:p>
        </p:txBody>
      </p:sp>
      <p:cxnSp>
        <p:nvCxnSpPr>
          <p:cNvPr id="28" name="Conector recto 27"/>
          <p:cNvCxnSpPr/>
          <p:nvPr/>
        </p:nvCxnSpPr>
        <p:spPr>
          <a:xfrm>
            <a:off x="3236678" y="4307216"/>
            <a:ext cx="1770646" cy="0"/>
          </a:xfrm>
          <a:prstGeom prst="line">
            <a:avLst/>
          </a:prstGeom>
          <a:ln w="38100" cmpd="sng">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29" name="Conector recto 28"/>
          <p:cNvCxnSpPr/>
          <p:nvPr/>
        </p:nvCxnSpPr>
        <p:spPr>
          <a:xfrm>
            <a:off x="200292" y="4602724"/>
            <a:ext cx="3770306" cy="0"/>
          </a:xfrm>
          <a:prstGeom prst="line">
            <a:avLst/>
          </a:prstGeom>
          <a:ln w="38100" cmpd="sng">
            <a:solidFill>
              <a:srgbClr val="CCFFCC"/>
            </a:solidFill>
          </a:ln>
        </p:spPr>
        <p:style>
          <a:lnRef idx="2">
            <a:schemeClr val="accent1"/>
          </a:lnRef>
          <a:fillRef idx="0">
            <a:schemeClr val="accent1"/>
          </a:fillRef>
          <a:effectRef idx="1">
            <a:schemeClr val="accent1"/>
          </a:effectRef>
          <a:fontRef idx="minor">
            <a:schemeClr val="tx1"/>
          </a:fontRef>
        </p:style>
      </p:cxnSp>
      <p:sp>
        <p:nvSpPr>
          <p:cNvPr id="30" name="Flecha izquierda 29"/>
          <p:cNvSpPr/>
          <p:nvPr/>
        </p:nvSpPr>
        <p:spPr>
          <a:xfrm>
            <a:off x="4998171" y="490476"/>
            <a:ext cx="4166574" cy="802236"/>
          </a:xfrm>
          <a:prstGeom prst="leftArrow">
            <a:avLst>
              <a:gd name="adj1" fmla="val 74327"/>
              <a:gd name="adj2" fmla="val 51724"/>
            </a:avLst>
          </a:prstGeom>
          <a:solidFill>
            <a:schemeClr val="bg1">
              <a:lumMod val="20000"/>
              <a:lumOff val="80000"/>
            </a:schemeClr>
          </a:solidFill>
          <a:ln w="38100" cmpd="sng">
            <a:solidFill>
              <a:srgbClr val="00009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latin typeface="Marker Felt"/>
                <a:cs typeface="Marker Felt"/>
              </a:rPr>
              <a:t>¿Con qué parte del texto se relaciona la imagen?</a:t>
            </a:r>
          </a:p>
        </p:txBody>
      </p:sp>
      <p:cxnSp>
        <p:nvCxnSpPr>
          <p:cNvPr id="31" name="Conector recto 30"/>
          <p:cNvCxnSpPr/>
          <p:nvPr/>
        </p:nvCxnSpPr>
        <p:spPr>
          <a:xfrm>
            <a:off x="1862404" y="5229635"/>
            <a:ext cx="2983367" cy="0"/>
          </a:xfrm>
          <a:prstGeom prst="line">
            <a:avLst/>
          </a:prstGeom>
          <a:ln w="3810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200292" y="5525143"/>
            <a:ext cx="1582273" cy="0"/>
          </a:xfrm>
          <a:prstGeom prst="line">
            <a:avLst/>
          </a:prstGeom>
          <a:ln w="38100" cmpd="sng">
            <a:solidFill>
              <a:srgbClr val="00009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818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2"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9"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par>
                                <p:cTn id="48" presetID="9"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ssolv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3"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500"/>
                                        <p:tgtEl>
                                          <p:spTgt spid="22"/>
                                        </p:tgtEl>
                                      </p:cBhvr>
                                    </p:animEffect>
                                  </p:childTnLst>
                                </p:cTn>
                              </p:par>
                              <p:par>
                                <p:cTn id="76" presetID="9"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3"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dissolv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additive="base">
                                        <p:cTn id="94" dur="500" fill="hold"/>
                                        <p:tgtEl>
                                          <p:spTgt spid="27"/>
                                        </p:tgtEl>
                                        <p:attrNameLst>
                                          <p:attrName>ppt_x</p:attrName>
                                        </p:attrNameLst>
                                      </p:cBhvr>
                                      <p:tavLst>
                                        <p:tav tm="0">
                                          <p:val>
                                            <p:strVal val="1+#ppt_w/2"/>
                                          </p:val>
                                        </p:tav>
                                        <p:tav tm="100000">
                                          <p:val>
                                            <p:strVal val="#ppt_x"/>
                                          </p:val>
                                        </p:tav>
                                      </p:tavLst>
                                    </p:anim>
                                    <p:anim calcmode="lin" valueType="num">
                                      <p:cBhvr additive="base">
                                        <p:cTn id="9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dissolve">
                                      <p:cBhvr>
                                        <p:cTn id="100" dur="500"/>
                                        <p:tgtEl>
                                          <p:spTgt spid="28"/>
                                        </p:tgtEl>
                                      </p:cBhvr>
                                    </p:animEffect>
                                  </p:childTnLst>
                                </p:cTn>
                              </p:par>
                              <p:par>
                                <p:cTn id="101" presetID="9" presetClass="entr" presetSubtype="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dissolv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1" nodeType="click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fill="hold"/>
                                        <p:tgtEl>
                                          <p:spTgt spid="30"/>
                                        </p:tgtEl>
                                        <p:attrNameLst>
                                          <p:attrName>ppt_x</p:attrName>
                                        </p:attrNameLst>
                                      </p:cBhvr>
                                      <p:tavLst>
                                        <p:tav tm="0">
                                          <p:val>
                                            <p:strVal val="1+#ppt_w/2"/>
                                          </p:val>
                                        </p:tav>
                                        <p:tav tm="100000">
                                          <p:val>
                                            <p:strVal val="#ppt_x"/>
                                          </p:val>
                                        </p:tav>
                                      </p:tavLst>
                                    </p:anim>
                                    <p:anim calcmode="lin" valueType="num">
                                      <p:cBhvr additive="base">
                                        <p:cTn id="10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dissolve">
                                      <p:cBhvr>
                                        <p:cTn id="114" dur="500"/>
                                        <p:tgtEl>
                                          <p:spTgt spid="31"/>
                                        </p:tgtEl>
                                      </p:cBhvr>
                                    </p:animEffect>
                                  </p:childTnLst>
                                </p:cTn>
                              </p:par>
                              <p:par>
                                <p:cTn id="115" presetID="9" presetClass="entr" presetSubtype="0"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dissolve">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2" animBg="1"/>
      <p:bldP spid="17" grpId="0" animBg="1"/>
      <p:bldP spid="5" grpId="0" animBg="1"/>
      <p:bldP spid="19" grpId="0" animBg="1"/>
      <p:bldP spid="20" grpId="3" animBg="1"/>
      <p:bldP spid="23" grpId="3" animBg="1"/>
      <p:bldP spid="27" grpId="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Práctica independiente:</a:t>
            </a:r>
          </a:p>
        </p:txBody>
      </p:sp>
      <p:sp>
        <p:nvSpPr>
          <p:cNvPr id="3" name="Marcador de contenido 2"/>
          <p:cNvSpPr>
            <a:spLocks noGrp="1"/>
          </p:cNvSpPr>
          <p:nvPr>
            <p:ph idx="1"/>
          </p:nvPr>
        </p:nvSpPr>
        <p:spPr/>
        <p:txBody>
          <a:bodyPr/>
          <a:lstStyle/>
          <a:p>
            <a:r>
              <a:rPr lang="es-ES" dirty="0"/>
              <a:t>Lee en silencio la carta de tu guía.</a:t>
            </a:r>
          </a:p>
          <a:p>
            <a:r>
              <a:rPr lang="es-ES" dirty="0"/>
              <a:t>Responde las preguntas buscando información explícita en el texto.</a:t>
            </a:r>
          </a:p>
        </p:txBody>
      </p:sp>
    </p:spTree>
    <p:extLst>
      <p:ext uri="{BB962C8B-B14F-4D97-AF65-F5344CB8AC3E}">
        <p14:creationId xmlns:p14="http://schemas.microsoft.com/office/powerpoint/2010/main" val="3290659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500" y="274638"/>
            <a:ext cx="8001000" cy="1143000"/>
          </a:xfrm>
        </p:spPr>
        <p:txBody>
          <a:bodyPr anchor="ctr">
            <a:normAutofit/>
          </a:bodyPr>
          <a:lstStyle/>
          <a:p>
            <a:r>
              <a:rPr lang="es-ES" sz="5400" dirty="0"/>
              <a:t>Ticket de salida</a:t>
            </a:r>
          </a:p>
        </p:txBody>
      </p:sp>
      <p:sp>
        <p:nvSpPr>
          <p:cNvPr id="10" name="Text Placeholder 2">
            <a:extLst>
              <a:ext uri="{FF2B5EF4-FFF2-40B4-BE49-F238E27FC236}">
                <a16:creationId xmlns:a16="http://schemas.microsoft.com/office/drawing/2014/main" id="{0E9674CF-F61B-060A-DD25-FBF4C6485F93}"/>
              </a:ext>
            </a:extLst>
          </p:cNvPr>
          <p:cNvSpPr>
            <a:spLocks noGrp="1"/>
          </p:cNvSpPr>
          <p:nvPr>
            <p:ph type="body" sz="half" idx="2"/>
          </p:nvPr>
        </p:nvSpPr>
        <p:spPr>
          <a:xfrm>
            <a:off x="571500" y="4800600"/>
            <a:ext cx="8001000" cy="1219200"/>
          </a:xfrm>
        </p:spPr>
        <p:txBody>
          <a:bodyPr/>
          <a:lstStyle/>
          <a:p>
            <a:endParaRPr lang="en-US" dirty="0"/>
          </a:p>
        </p:txBody>
      </p:sp>
      <p:pic>
        <p:nvPicPr>
          <p:cNvPr id="5" name="Imagen 4">
            <a:extLst>
              <a:ext uri="{FF2B5EF4-FFF2-40B4-BE49-F238E27FC236}">
                <a16:creationId xmlns:a16="http://schemas.microsoft.com/office/drawing/2014/main" id="{B104C391-CE8F-17D1-F7C8-2E20F80F51E2}"/>
              </a:ext>
            </a:extLst>
          </p:cNvPr>
          <p:cNvPicPr>
            <a:picLocks noChangeAspect="1"/>
          </p:cNvPicPr>
          <p:nvPr/>
        </p:nvPicPr>
        <p:blipFill>
          <a:blip r:embed="rId2"/>
          <a:stretch>
            <a:fillRect/>
          </a:stretch>
        </p:blipFill>
        <p:spPr>
          <a:xfrm>
            <a:off x="571500" y="2662237"/>
            <a:ext cx="8001000" cy="2600325"/>
          </a:xfrm>
          <a:prstGeom prst="rect">
            <a:avLst/>
          </a:prstGeom>
          <a:no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607116038"/>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ocumental de viaj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Documental de viaje.thmx</Template>
  <TotalTime>426</TotalTime>
  <Words>308</Words>
  <Application>Microsoft Office PowerPoint</Application>
  <PresentationFormat>Presentación en pantalla (4:3)</PresentationFormat>
  <Paragraphs>31</Paragraphs>
  <Slides>8</Slides>
  <Notes>0</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5" baseType="lpstr">
      <vt:lpstr>Arial</vt:lpstr>
      <vt:lpstr>Calisto MT</vt:lpstr>
      <vt:lpstr>Marker Felt</vt:lpstr>
      <vt:lpstr>Mistral</vt:lpstr>
      <vt:lpstr>Wingdings 2</vt:lpstr>
      <vt:lpstr>Documental de viaje</vt:lpstr>
      <vt:lpstr>Documento</vt:lpstr>
      <vt:lpstr>Presentación de PowerPoint</vt:lpstr>
      <vt:lpstr>Carta: Localizar información explícita</vt:lpstr>
      <vt:lpstr>Hacer ahora:</vt:lpstr>
      <vt:lpstr>Objetivo de hoy</vt:lpstr>
      <vt:lpstr>¿Qué comprenden o recuerdan por “información explícita”?</vt:lpstr>
      <vt:lpstr>Práctica guiada:</vt:lpstr>
      <vt:lpstr>Práctica independiente:</vt:lpstr>
      <vt:lpstr>Ticket de salida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Francisca Vizcaya</dc:creator>
  <cp:lastModifiedBy>CONSTANZA ADRIANA ROJAS OSORIO</cp:lastModifiedBy>
  <cp:revision>27</cp:revision>
  <dcterms:created xsi:type="dcterms:W3CDTF">2017-01-13T13:34:41Z</dcterms:created>
  <dcterms:modified xsi:type="dcterms:W3CDTF">2023-11-07T02:07:00Z</dcterms:modified>
</cp:coreProperties>
</file>